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7" r:id="rId2"/>
    <p:sldId id="290" r:id="rId3"/>
    <p:sldId id="289" r:id="rId4"/>
    <p:sldId id="278" r:id="rId5"/>
    <p:sldId id="269" r:id="rId6"/>
    <p:sldId id="259" r:id="rId7"/>
    <p:sldId id="263" r:id="rId8"/>
    <p:sldId id="264" r:id="rId9"/>
    <p:sldId id="265" r:id="rId10"/>
    <p:sldId id="270" r:id="rId11"/>
    <p:sldId id="282" r:id="rId12"/>
    <p:sldId id="260" r:id="rId13"/>
    <p:sldId id="266" r:id="rId14"/>
    <p:sldId id="267" r:id="rId15"/>
    <p:sldId id="268" r:id="rId16"/>
    <p:sldId id="272" r:id="rId17"/>
    <p:sldId id="273" r:id="rId18"/>
    <p:sldId id="274" r:id="rId19"/>
    <p:sldId id="277" r:id="rId20"/>
    <p:sldId id="276" r:id="rId21"/>
    <p:sldId id="275" r:id="rId22"/>
    <p:sldId id="279" r:id="rId23"/>
    <p:sldId id="280" r:id="rId24"/>
    <p:sldId id="281" r:id="rId25"/>
    <p:sldId id="284" r:id="rId26"/>
    <p:sldId id="291" r:id="rId27"/>
    <p:sldId id="283" r:id="rId28"/>
    <p:sldId id="285" r:id="rId29"/>
    <p:sldId id="286" r:id="rId30"/>
    <p:sldId id="287" r:id="rId31"/>
    <p:sldId id="292" r:id="rId32"/>
    <p:sldId id="294" r:id="rId33"/>
    <p:sldId id="295" r:id="rId34"/>
    <p:sldId id="293" r:id="rId35"/>
    <p:sldId id="296" r:id="rId36"/>
    <p:sldId id="297" r:id="rId37"/>
    <p:sldId id="298" r:id="rId38"/>
    <p:sldId id="299" r:id="rId39"/>
    <p:sldId id="301" r:id="rId40"/>
    <p:sldId id="302" r:id="rId41"/>
    <p:sldId id="300" r:id="rId42"/>
    <p:sldId id="303" r:id="rId43"/>
    <p:sldId id="304" r:id="rId44"/>
    <p:sldId id="306" r:id="rId45"/>
    <p:sldId id="305" r:id="rId46"/>
    <p:sldId id="307" r:id="rId47"/>
    <p:sldId id="30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03447BB-5D67-496B-8E87-E561075AD55C}" styleName="Style foncé 1 - Accentuation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15" autoAdjust="0"/>
  </p:normalViewPr>
  <p:slideViewPr>
    <p:cSldViewPr snapToGrid="0" snapToObjects="1">
      <p:cViewPr>
        <p:scale>
          <a:sx n="100" d="100"/>
          <a:sy n="100" d="100"/>
        </p:scale>
        <p:origin x="-1956" y="-8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fr-FR" smtClean="0"/>
              <a:t>Cliquez et modifiez le titre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4EC5816F-D43D-40D1-9B38-E1A2C18F0972}" type="datetime1">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2F5E10-5301-4EE6-90D2-A6C4A3F62BED}" type="slidenum">
              <a:rPr lang="en-US" smtClean="0"/>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1B50-C580-4CB7-BA07-14C66C34B76D}" type="datetime1">
              <a:rPr lang="en-US" smtClean="0"/>
              <a:pPr/>
              <a:t>2/26/2020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20DFC-E2D5-4BD6-B744-D8DEEAB5F7C2}" type="slidenum">
              <a:rPr lang="en-US" smtClean="0"/>
              <a:pPr/>
              <a:t>‹N°›</a:t>
            </a:fld>
            <a:endParaRPr lang="en-US" dirty="0"/>
          </a:p>
        </p:txBody>
      </p:sp>
      <p:sp>
        <p:nvSpPr>
          <p:cNvPr id="5"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r-FR" smtClean="0"/>
              <a:t>Cliquez et modifiez le titre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4EC5816F-D43D-40D1-9B38-E1A2C18F0972}" type="datetime1">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‹N°›</a:t>
            </a:fld>
            <a:endParaRPr lang="en-US" dirty="0"/>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FR"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7EB273CF-8910-423E-9890-FC81E25E5084}" type="datetime1">
              <a:rPr lang="en-US" smtClean="0"/>
              <a:pPr/>
              <a:t>2/26/2020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‹N°›</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fr-FR" smtClean="0"/>
              <a:t>Faire glisser l'image vers l'espace réservé ou cliquer sur l'icône pour l'ajouter</a:t>
            </a:r>
            <a:endParaRPr/>
          </a:p>
        </p:txBody>
      </p:sp>
      <p:sp>
        <p:nvSpPr>
          <p:cNvPr id="8"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FR"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4EC5816F-D43D-40D1-9B38-E1A2C18F0972}" type="datetime1">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‹N°›</a:t>
            </a:fld>
            <a:endParaRPr lang="en-US" dirty="0"/>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fr-FR" smtClean="0"/>
              <a:t>Faire glisser l'image vers l'espace réservé ou cliquer sur l'icône pour l'ajouter</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r-FR" smtClean="0"/>
              <a:t>Faire glisser l'image vers l'espace réservé ou cliquer sur l'icône pour l'ajouter</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r-FR" smtClean="0"/>
              <a:t>Faire glisser l'image vers l'espace réservé ou cliquer sur l'icône pour l'ajouter</a:t>
            </a:r>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C45A9071-CFF5-4E3B-B0AB-39782972E256}" type="datetime1">
              <a:rPr lang="en-US" smtClean="0"/>
              <a:pPr/>
              <a:t>2/26/2020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‹N°›</a:t>
            </a:fld>
            <a:endParaRPr lang="en-US" dirty="0"/>
          </a:p>
        </p:txBody>
      </p:sp>
      <p:sp>
        <p:nvSpPr>
          <p:cNvPr id="7"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fr-FR" smtClean="0"/>
              <a:t>Cliquez et modifiez le titre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53D8BD1F-DE98-4C29-8281-9EC9927620DF}" type="datetime1">
              <a:rPr lang="en-US" smtClean="0"/>
              <a:pPr/>
              <a:t>2/26/2020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‹N°›</a:t>
            </a:fld>
            <a:endParaRPr lang="en-US" dirty="0"/>
          </a:p>
        </p:txBody>
      </p:sp>
      <p:sp>
        <p:nvSpPr>
          <p:cNvPr id="7"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erme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EC5816F-D43D-40D1-9B38-E1A2C18F0972}" type="datetime1">
              <a:rPr lang="en-US" smtClean="0"/>
              <a:pPr/>
              <a:t>2/26/2020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3467CD6D-7520-4B34-A5A3-E8385FA3AFC6}" type="datetime1">
              <a:rPr lang="en-US" smtClean="0"/>
              <a:pPr/>
              <a:t>2/26/2020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‹N°›</a:t>
            </a:fld>
            <a:endParaRPr lang="en-US" dirty="0"/>
          </a:p>
        </p:txBody>
      </p:sp>
      <p:sp>
        <p:nvSpPr>
          <p:cNvPr id="7"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fld id="{42295D47-465E-4A05-802B-049480555B6D}" type="datetime1">
              <a:rPr lang="en-US" smtClean="0"/>
              <a:pPr/>
              <a:t>2/26/2020</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AD20DFC-E2D5-4BD6-B744-D8DEEAB5F7C2}" type="slidenum">
              <a:rPr lang="en-US" smtClean="0"/>
              <a:pPr/>
              <a:t>‹N°›</a:t>
            </a:fld>
            <a:endParaRPr lang="en-US" dirty="0"/>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
        <p:nvSpPr>
          <p:cNvPr id="9"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64791DB0-D703-40B5-AE3D-532AFE0356D1}" type="datetime1">
              <a:rPr lang="en-US" smtClean="0"/>
              <a:pPr/>
              <a:t>2/26/2020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‹N°›</a:t>
            </a:fld>
            <a:endParaRPr lang="en-US"/>
          </a:p>
        </p:txBody>
      </p:sp>
      <p:sp>
        <p:nvSpPr>
          <p:cNvPr id="8"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0F48C029-2200-4EB8-BDE8-5EE0E23571A6}" type="datetime1">
              <a:rPr lang="en-US" smtClean="0"/>
              <a:pPr/>
              <a:t>2/26/2020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20DFC-E2D5-4BD6-B744-D8DEEAB5F7C2}" type="slidenum">
              <a:rPr lang="en-US" smtClean="0"/>
              <a:pPr/>
              <a:t>‹N°›</a:t>
            </a:fld>
            <a:endParaRPr lang="en-US" dirty="0"/>
          </a:p>
        </p:txBody>
      </p:sp>
      <p:sp>
        <p:nvSpPr>
          <p:cNvPr id="10"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‹N°›</a:t>
            </a:fld>
            <a:endParaRPr lang="en-US" dirty="0"/>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‹N°›</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4EC5816F-D43D-40D1-9B38-E1A2C18F0972}" type="datetime1">
              <a:rPr lang="en-US" smtClean="0"/>
              <a:pPr/>
              <a:t>2/26/2020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20DFC-E2D5-4BD6-B744-D8DEEAB5F7C2}" type="slidenum">
              <a:rPr lang="en-US" smtClean="0"/>
              <a:pPr/>
              <a:t>‹N°›</a:t>
            </a:fld>
            <a:endParaRPr lang="en-US" dirty="0"/>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07E45A1C-C0DD-4ED6-B23E-A9D2DD110058}" type="datetime1">
              <a:rPr lang="en-US" smtClean="0"/>
              <a:pPr/>
              <a:t>2/26/2020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20DFC-E2D5-4BD6-B744-D8DEEAB5F7C2}" type="slidenum">
              <a:rPr lang="en-US" smtClean="0"/>
              <a:pPr/>
              <a:t>‹N°›</a:t>
            </a:fld>
            <a:endParaRPr lang="en-US"/>
          </a:p>
        </p:txBody>
      </p:sp>
      <p:sp>
        <p:nvSpPr>
          <p:cNvPr id="6"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r-FR" smtClean="0"/>
              <a:t>Cliquez et modifiez le titre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4EC5816F-D43D-40D1-9B38-E1A2C18F0972}" type="datetime1">
              <a:rPr lang="en-US" smtClean="0"/>
              <a:pPr/>
              <a:t>2/26/2020</a:t>
            </a:fld>
            <a:endParaRPr lang="en-US" dirty="0"/>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1AD20DFC-E2D5-4BD6-B744-D8DEEAB5F7C2}"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Lst>
  <p:hf sldNum="0"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hyperlink" Target="https://didier-jeunesse.com/collections/livres-disques-comptines-chansons/pas-de-velours-9782278051472" TargetMode="External"/><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 Id="rId5" Type="http://schemas.openxmlformats.org/officeDocument/2006/relationships/image" Target="../media/image11.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hyperlink" Target="https://didier-jeunesse.com/collections/livres-disques-comptines-chansons/pas-de-velours-9782278051472" TargetMode="External"/><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30.jpeg"/><Relationship Id="rId1" Type="http://schemas.openxmlformats.org/officeDocument/2006/relationships/slideLayout" Target="../slideLayouts/slideLayout13.xml"/><Relationship Id="rId6" Type="http://schemas.openxmlformats.org/officeDocument/2006/relationships/image" Target="../media/image33.jp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didier-jeunesse.com/collections/livres-disques-comptines-chansons/pas-de-velours-9782278051472" TargetMode="External"/><Relationship Id="rId7" Type="http://schemas.openxmlformats.org/officeDocument/2006/relationships/image" Target="../media/image44.jpeg"/><Relationship Id="rId12" Type="http://schemas.openxmlformats.org/officeDocument/2006/relationships/image" Target="../media/image49.jpeg"/><Relationship Id="rId2" Type="http://schemas.openxmlformats.org/officeDocument/2006/relationships/image" Target="../media/image40.jpeg"/><Relationship Id="rId1" Type="http://schemas.openxmlformats.org/officeDocument/2006/relationships/slideLayout" Target="../slideLayouts/slideLayout13.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hyperlink" Target="https://didier-jeunesse.com/collections/livres-disques-comptines-chansons/pas-de-velours-9782278051472" TargetMode="External"/><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image" Target="../media/image50.jpeg"/><Relationship Id="rId1" Type="http://schemas.openxmlformats.org/officeDocument/2006/relationships/slideLayout" Target="../slideLayouts/slideLayout13.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hyperlink" Target="https://didier-jeunesse.com/collections/livres-disques-comptines-chansons/pas-de-velours-9782278051472" TargetMode="External"/><Relationship Id="rId7" Type="http://schemas.openxmlformats.org/officeDocument/2006/relationships/image" Target="../media/image65.jpeg"/><Relationship Id="rId12" Type="http://schemas.openxmlformats.org/officeDocument/2006/relationships/image" Target="../media/image70.jpeg"/><Relationship Id="rId2" Type="http://schemas.openxmlformats.org/officeDocument/2006/relationships/image" Target="../media/image61.jpeg"/><Relationship Id="rId1" Type="http://schemas.openxmlformats.org/officeDocument/2006/relationships/slideLayout" Target="../slideLayouts/slideLayout13.xml"/><Relationship Id="rId6" Type="http://schemas.openxmlformats.org/officeDocument/2006/relationships/image" Target="../media/image64.jpeg"/><Relationship Id="rId11" Type="http://schemas.openxmlformats.org/officeDocument/2006/relationships/image" Target="../media/image69.jp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png"/><Relationship Id="rId9" Type="http://schemas.openxmlformats.org/officeDocument/2006/relationships/image" Target="../media/image6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hyperlink" Target="https://didier-jeunesse.com/collections/livres-disques-comptines-chansons/pas-de-velours-9782278051472" TargetMode="Externa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edusco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076" r="-4317"/>
          <a:stretch/>
        </p:blipFill>
        <p:spPr>
          <a:xfrm>
            <a:off x="4986363" y="849527"/>
            <a:ext cx="3548348" cy="4841216"/>
          </a:xfrm>
        </p:spPr>
      </p:pic>
      <p:sp>
        <p:nvSpPr>
          <p:cNvPr id="7" name="ZoneTexte 6"/>
          <p:cNvSpPr txBox="1"/>
          <p:nvPr/>
        </p:nvSpPr>
        <p:spPr>
          <a:xfrm>
            <a:off x="504238" y="276971"/>
            <a:ext cx="3436295" cy="5632312"/>
          </a:xfrm>
          <a:prstGeom prst="rect">
            <a:avLst/>
          </a:prstGeom>
          <a:noFill/>
        </p:spPr>
        <p:txBody>
          <a:bodyPr wrap="square" rtlCol="0">
            <a:spAutoFit/>
          </a:bodyPr>
          <a:lstStyle/>
          <a:p>
            <a:pPr algn="ctr"/>
            <a:r>
              <a:rPr lang="fr-FR" sz="3600" dirty="0">
                <a:solidFill>
                  <a:schemeClr val="bg1"/>
                </a:solidFill>
                <a:latin typeface="Arial"/>
                <a:cs typeface="Arial"/>
              </a:rPr>
              <a:t>Sélection d'ouvrages pour entrer dans une première culture </a:t>
            </a:r>
            <a:r>
              <a:rPr lang="fr-FR" sz="3600" dirty="0" smtClean="0">
                <a:solidFill>
                  <a:schemeClr val="bg1"/>
                </a:solidFill>
                <a:latin typeface="Arial"/>
                <a:cs typeface="Arial"/>
              </a:rPr>
              <a:t>littéraire </a:t>
            </a:r>
            <a:r>
              <a:rPr lang="fr-FR" sz="3600" dirty="0">
                <a:solidFill>
                  <a:schemeClr val="bg1"/>
                </a:solidFill>
                <a:latin typeface="Arial"/>
                <a:cs typeface="Arial"/>
              </a:rPr>
              <a:t>à </a:t>
            </a:r>
            <a:r>
              <a:rPr lang="fr-FR" sz="3600" dirty="0" smtClean="0">
                <a:solidFill>
                  <a:schemeClr val="bg1"/>
                </a:solidFill>
                <a:latin typeface="Arial"/>
                <a:cs typeface="Arial"/>
              </a:rPr>
              <a:t>l’école maternelle</a:t>
            </a:r>
          </a:p>
          <a:p>
            <a:pPr algn="ctr"/>
            <a:r>
              <a:rPr lang="fr-FR" sz="3600" dirty="0" smtClean="0">
                <a:solidFill>
                  <a:schemeClr val="bg1"/>
                </a:solidFill>
                <a:latin typeface="Arial"/>
                <a:cs typeface="Arial"/>
              </a:rPr>
              <a:t> </a:t>
            </a:r>
          </a:p>
          <a:p>
            <a:pPr algn="ctr"/>
            <a:r>
              <a:rPr lang="fr-FR" sz="3600" dirty="0" smtClean="0">
                <a:solidFill>
                  <a:schemeClr val="bg1"/>
                </a:solidFill>
                <a:latin typeface="Arial"/>
                <a:cs typeface="Arial"/>
              </a:rPr>
              <a:t>2020 </a:t>
            </a:r>
            <a:endParaRPr lang="fr-FR" sz="3600" dirty="0">
              <a:solidFill>
                <a:schemeClr val="bg1"/>
              </a:solidFill>
              <a:latin typeface="Arial"/>
              <a:cs typeface="Arial"/>
            </a:endParaRPr>
          </a:p>
        </p:txBody>
      </p:sp>
    </p:spTree>
    <p:extLst>
      <p:ext uri="{BB962C8B-B14F-4D97-AF65-F5344CB8AC3E}">
        <p14:creationId xmlns:p14="http://schemas.microsoft.com/office/powerpoint/2010/main" val="2614789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5141"/>
            <a:ext cx="8229600" cy="1102660"/>
          </a:xfrm>
        </p:spPr>
        <p:txBody>
          <a:bodyPr/>
          <a:lstStyle/>
          <a:p>
            <a:r>
              <a:rPr lang="fr-FR" sz="3600" dirty="0" smtClean="0">
                <a:latin typeface="Arial"/>
                <a:cs typeface="Arial"/>
              </a:rPr>
              <a:t>2. </a:t>
            </a:r>
            <a:r>
              <a:rPr lang="fr-FR" sz="3600" dirty="0">
                <a:latin typeface="Arial"/>
                <a:cs typeface="Arial"/>
              </a:rPr>
              <a:t>Entrer par les pratiques </a:t>
            </a:r>
            <a:r>
              <a:rPr lang="fr-FR" sz="3600" dirty="0" smtClean="0">
                <a:latin typeface="Arial"/>
                <a:cs typeface="Arial"/>
              </a:rPr>
              <a:t>de lecture</a:t>
            </a:r>
            <a:endParaRPr lang="fr-FR" sz="3600" dirty="0"/>
          </a:p>
        </p:txBody>
      </p:sp>
      <p:sp>
        <p:nvSpPr>
          <p:cNvPr id="3" name="ZoneTexte 2"/>
          <p:cNvSpPr txBox="1"/>
          <p:nvPr/>
        </p:nvSpPr>
        <p:spPr>
          <a:xfrm>
            <a:off x="241300" y="2298700"/>
            <a:ext cx="8724900" cy="3970318"/>
          </a:xfrm>
          <a:prstGeom prst="rect">
            <a:avLst/>
          </a:prstGeom>
          <a:noFill/>
        </p:spPr>
        <p:txBody>
          <a:bodyPr wrap="square" rtlCol="0">
            <a:spAutoFit/>
          </a:bodyPr>
          <a:lstStyle/>
          <a:p>
            <a:r>
              <a:rPr lang="fr-FR" dirty="0" smtClean="0">
                <a:latin typeface="Arial"/>
                <a:cs typeface="Arial"/>
              </a:rPr>
              <a:t>Il </a:t>
            </a:r>
            <a:r>
              <a:rPr lang="fr-FR" dirty="0">
                <a:latin typeface="Arial"/>
                <a:cs typeface="Arial"/>
              </a:rPr>
              <a:t>revient à l’enseignant d’école maternelle de faire découvrir l’activité de lecture dans </a:t>
            </a:r>
            <a:r>
              <a:rPr lang="fr-FR" dirty="0" smtClean="0">
                <a:latin typeface="Arial"/>
                <a:cs typeface="Arial"/>
              </a:rPr>
              <a:t>toutes ses </a:t>
            </a:r>
            <a:r>
              <a:rPr lang="fr-FR" dirty="0">
                <a:latin typeface="Arial"/>
                <a:cs typeface="Arial"/>
              </a:rPr>
              <a:t>dimensions, contribuant ainsi à la conceptualisation de l’acte de lire et des </a:t>
            </a:r>
            <a:r>
              <a:rPr lang="fr-FR" dirty="0" smtClean="0">
                <a:latin typeface="Arial"/>
                <a:cs typeface="Arial"/>
              </a:rPr>
              <a:t>bénéfices attendus</a:t>
            </a:r>
            <a:r>
              <a:rPr lang="fr-FR" dirty="0">
                <a:latin typeface="Arial"/>
                <a:cs typeface="Arial"/>
              </a:rPr>
              <a:t>. Les livres choisis doivent favoriser des pratiques culturelles d’échanges entre </a:t>
            </a:r>
            <a:r>
              <a:rPr lang="fr-FR" dirty="0" smtClean="0">
                <a:latin typeface="Arial"/>
                <a:cs typeface="Arial"/>
              </a:rPr>
              <a:t>pairs ou </a:t>
            </a:r>
            <a:r>
              <a:rPr lang="fr-FR" dirty="0">
                <a:latin typeface="Arial"/>
                <a:cs typeface="Arial"/>
              </a:rPr>
              <a:t>avec des adultes et permettre une appropriation par l’enfant d’un usage pertinent </a:t>
            </a:r>
            <a:r>
              <a:rPr lang="fr-FR" dirty="0" smtClean="0">
                <a:latin typeface="Arial"/>
                <a:cs typeface="Arial"/>
              </a:rPr>
              <a:t>du livre </a:t>
            </a:r>
            <a:r>
              <a:rPr lang="fr-FR" dirty="0">
                <a:latin typeface="Arial"/>
                <a:cs typeface="Arial"/>
              </a:rPr>
              <a:t>: feuilleter, raconter, reformuler, désigner, sélectionner une image, un texte, mettre </a:t>
            </a:r>
            <a:r>
              <a:rPr lang="fr-FR" dirty="0" smtClean="0">
                <a:latin typeface="Arial"/>
                <a:cs typeface="Arial"/>
              </a:rPr>
              <a:t>en relation </a:t>
            </a:r>
            <a:r>
              <a:rPr lang="fr-FR" dirty="0">
                <a:latin typeface="Arial"/>
                <a:cs typeface="Arial"/>
              </a:rPr>
              <a:t>avec d’autres livres, d’autres expériences.</a:t>
            </a:r>
          </a:p>
          <a:p>
            <a:r>
              <a:rPr lang="fr-FR" dirty="0">
                <a:latin typeface="Arial"/>
                <a:cs typeface="Arial"/>
              </a:rPr>
              <a:t>Pour faciliter le travail des enseignants, cette seconde grande catégorie est structurée </a:t>
            </a:r>
            <a:r>
              <a:rPr lang="fr-FR" dirty="0" smtClean="0">
                <a:latin typeface="Arial"/>
                <a:cs typeface="Arial"/>
              </a:rPr>
              <a:t>par trois </a:t>
            </a:r>
            <a:r>
              <a:rPr lang="fr-FR" dirty="0">
                <a:latin typeface="Arial"/>
                <a:cs typeface="Arial"/>
              </a:rPr>
              <a:t>entrées spécifiques</a:t>
            </a:r>
            <a:r>
              <a:rPr lang="fr-FR" dirty="0" smtClean="0">
                <a:latin typeface="Arial"/>
                <a:cs typeface="Arial"/>
              </a:rPr>
              <a:t>.</a:t>
            </a:r>
          </a:p>
          <a:p>
            <a:r>
              <a:rPr lang="fr-FR" dirty="0" smtClean="0">
                <a:latin typeface="Arial"/>
                <a:cs typeface="Arial"/>
              </a:rPr>
              <a:t>	</a:t>
            </a:r>
          </a:p>
          <a:p>
            <a:r>
              <a:rPr lang="fr-FR" dirty="0">
                <a:latin typeface="Arial"/>
                <a:cs typeface="Arial"/>
              </a:rPr>
              <a:t>	</a:t>
            </a:r>
            <a:r>
              <a:rPr lang="fr-FR" dirty="0" smtClean="0">
                <a:latin typeface="Arial"/>
                <a:cs typeface="Arial"/>
              </a:rPr>
              <a:t>2. 1 Entrer dans la langue, le langage et les images</a:t>
            </a:r>
          </a:p>
          <a:p>
            <a:r>
              <a:rPr lang="fr-FR" dirty="0" smtClean="0">
                <a:latin typeface="Arial"/>
                <a:cs typeface="Arial"/>
              </a:rPr>
              <a:t>	2.2 Entrer dans le jeu avec le livre, avec l’histoire ou un jeu mis en 	scène dans le livre</a:t>
            </a:r>
          </a:p>
          <a:p>
            <a:r>
              <a:rPr lang="fr-FR" dirty="0" smtClean="0">
                <a:latin typeface="Arial"/>
                <a:cs typeface="Arial"/>
              </a:rPr>
              <a:t>	2.3 Entrer dans le récit</a:t>
            </a:r>
          </a:p>
        </p:txBody>
      </p:sp>
    </p:spTree>
    <p:extLst>
      <p:ext uri="{BB962C8B-B14F-4D97-AF65-F5344CB8AC3E}">
        <p14:creationId xmlns:p14="http://schemas.microsoft.com/office/powerpoint/2010/main" val="465745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175" y="2287756"/>
            <a:ext cx="8623300" cy="3970318"/>
          </a:xfrm>
          <a:prstGeom prst="rect">
            <a:avLst/>
          </a:prstGeom>
        </p:spPr>
        <p:txBody>
          <a:bodyPr wrap="square">
            <a:spAutoFit/>
          </a:bodyPr>
          <a:lstStyle/>
          <a:p>
            <a:r>
              <a:rPr lang="fr-FR" dirty="0" smtClean="0">
                <a:latin typeface="Arial"/>
                <a:cs typeface="Arial"/>
              </a:rPr>
              <a:t>Les </a:t>
            </a:r>
            <a:r>
              <a:rPr lang="fr-FR" dirty="0">
                <a:latin typeface="Arial"/>
                <a:cs typeface="Arial"/>
              </a:rPr>
              <a:t>ouvrages réunis ici présentent des premières mises en forme littéraires et artistiques recouvrant des pratiques de lecture pour une part discontinues. Leur découverte amène à conjuguer l’entrée dans la langue orale et écrite, les jeux de langage et le traitement raisonné des images. Les enfants pourront </a:t>
            </a:r>
            <a:r>
              <a:rPr lang="fr-FR" dirty="0" smtClean="0">
                <a:latin typeface="Arial"/>
                <a:cs typeface="Arial"/>
              </a:rPr>
              <a:t>:</a:t>
            </a:r>
          </a:p>
          <a:p>
            <a:pPr marL="285750" indent="-285750">
              <a:buFontTx/>
              <a:buChar char="-"/>
            </a:pPr>
            <a:r>
              <a:rPr lang="fr-FR" dirty="0" smtClean="0">
                <a:latin typeface="Arial"/>
                <a:cs typeface="Arial"/>
              </a:rPr>
              <a:t>verbaliser </a:t>
            </a:r>
            <a:r>
              <a:rPr lang="fr-FR" dirty="0">
                <a:latin typeface="Arial"/>
                <a:cs typeface="Arial"/>
              </a:rPr>
              <a:t>à partir des images, mettre en lien des images entre elles, les associer à un mot ou une expression, et comprendre progressivement les règles qui régissent la collection de mots : antonymes, adjectifs, verbes, noms (dans les formes imagiers, albums à compter et abécédaires) ; </a:t>
            </a:r>
            <a:endParaRPr lang="fr-FR" dirty="0">
              <a:latin typeface="Arial"/>
              <a:cs typeface="Arial"/>
              <a:sym typeface="Symbol"/>
            </a:endParaRPr>
          </a:p>
          <a:p>
            <a:pPr marL="285750" indent="-285750">
              <a:buFontTx/>
              <a:buChar char="-"/>
            </a:pPr>
            <a:r>
              <a:rPr lang="fr-FR" dirty="0" smtClean="0">
                <a:latin typeface="Arial"/>
                <a:cs typeface="Arial"/>
              </a:rPr>
              <a:t>redire </a:t>
            </a:r>
            <a:r>
              <a:rPr lang="fr-FR" dirty="0">
                <a:latin typeface="Arial"/>
                <a:cs typeface="Arial"/>
              </a:rPr>
              <a:t>des textes mémorisés et revisités par l’interprétation qu’en donnent auteurs et illustrateurs (Dans sa maison, un grand cerf ; Une poule) </a:t>
            </a:r>
            <a:r>
              <a:rPr lang="fr-FR" dirty="0" smtClean="0">
                <a:latin typeface="Arial"/>
                <a:cs typeface="Arial"/>
              </a:rPr>
              <a:t>;</a:t>
            </a:r>
          </a:p>
          <a:p>
            <a:pPr marL="285750" indent="-285750">
              <a:buFontTx/>
              <a:buChar char="-"/>
            </a:pPr>
            <a:r>
              <a:rPr lang="fr-FR" dirty="0" smtClean="0">
                <a:latin typeface="Arial"/>
                <a:cs typeface="Arial"/>
              </a:rPr>
              <a:t> </a:t>
            </a:r>
            <a:r>
              <a:rPr lang="fr-FR" dirty="0">
                <a:latin typeface="Arial"/>
                <a:cs typeface="Arial"/>
              </a:rPr>
              <a:t>s’initier à des jeux de langage associés avec des jeux dans l’image (Devinettes en petits morceaux ; Il faut une fleur ; La maison dans la nuit) </a:t>
            </a:r>
            <a:r>
              <a:rPr lang="fr-FR" dirty="0" smtClean="0">
                <a:latin typeface="Arial"/>
                <a:cs typeface="Arial"/>
              </a:rPr>
              <a:t>;</a:t>
            </a:r>
          </a:p>
          <a:p>
            <a:pPr marL="285750" indent="-285750">
              <a:buFontTx/>
              <a:buChar char="-"/>
            </a:pPr>
            <a:r>
              <a:rPr lang="fr-FR" dirty="0" smtClean="0">
                <a:latin typeface="Arial"/>
                <a:cs typeface="Arial"/>
              </a:rPr>
              <a:t>ressentir </a:t>
            </a:r>
            <a:r>
              <a:rPr lang="fr-FR" dirty="0">
                <a:latin typeface="Arial"/>
                <a:cs typeface="Arial"/>
              </a:rPr>
              <a:t>une atmosphère particulière élaborée par le texte et l’image (Un Bois ; Un train passe ; Encore un quart d’heure ; Plic, plac, ploc).</a:t>
            </a:r>
          </a:p>
        </p:txBody>
      </p:sp>
      <p:sp>
        <p:nvSpPr>
          <p:cNvPr id="3" name="Titre 1"/>
          <p:cNvSpPr>
            <a:spLocks noGrp="1"/>
          </p:cNvSpPr>
          <p:nvPr>
            <p:ph type="title"/>
          </p:nvPr>
        </p:nvSpPr>
        <p:spPr>
          <a:xfrm>
            <a:off x="457200" y="345141"/>
            <a:ext cx="8229600" cy="1102660"/>
          </a:xfrm>
        </p:spPr>
        <p:txBody>
          <a:bodyPr/>
          <a:lstStyle/>
          <a:p>
            <a:r>
              <a:rPr lang="fr-FR" sz="3600" dirty="0">
                <a:latin typeface="Arial"/>
                <a:cs typeface="Arial"/>
              </a:rPr>
              <a:t>2.1 Entrer dans la langue, le langage et les images</a:t>
            </a:r>
          </a:p>
        </p:txBody>
      </p:sp>
    </p:spTree>
    <p:extLst>
      <p:ext uri="{BB962C8B-B14F-4D97-AF65-F5344CB8AC3E}">
        <p14:creationId xmlns:p14="http://schemas.microsoft.com/office/powerpoint/2010/main" val="3012109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35178" t="-15609" r="-30027" b="-12206"/>
          <a:stretch/>
        </p:blipFill>
        <p:spPr>
          <a:xfrm>
            <a:off x="1734534" y="662911"/>
            <a:ext cx="2589816" cy="2394095"/>
          </a:xfrm>
        </p:spPr>
      </p:pic>
      <p:pic>
        <p:nvPicPr>
          <p:cNvPr id="9" name="Espace réservé pour une image  8">
            <a:hlinkClick r:id="rId3"/>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val="0"/>
              </a:ext>
            </a:extLst>
          </a:blip>
          <a:srcRect l="-23335" r="-16909" b="-1028"/>
          <a:stretch/>
        </p:blipFill>
        <p:spPr>
          <a:xfrm>
            <a:off x="176479" y="781085"/>
            <a:ext cx="1808766" cy="1873623"/>
          </a:xfrm>
        </p:spPr>
      </p:pic>
      <p:sp>
        <p:nvSpPr>
          <p:cNvPr id="8" name="ZoneTexte 7"/>
          <p:cNvSpPr txBox="1"/>
          <p:nvPr/>
        </p:nvSpPr>
        <p:spPr>
          <a:xfrm>
            <a:off x="4724906" y="224088"/>
            <a:ext cx="4114294" cy="1754327"/>
          </a:xfrm>
          <a:prstGeom prst="rect">
            <a:avLst/>
          </a:prstGeom>
          <a:noFill/>
        </p:spPr>
        <p:txBody>
          <a:bodyPr wrap="square" rtlCol="0">
            <a:spAutoFit/>
          </a:bodyPr>
          <a:lstStyle/>
          <a:p>
            <a:r>
              <a:rPr lang="fr-FR" sz="3600" dirty="0" smtClean="0">
                <a:latin typeface="Arial"/>
                <a:cs typeface="Arial"/>
              </a:rPr>
              <a:t>2.1 Entrer dans la langue, le langage et les images</a:t>
            </a:r>
            <a:endParaRPr lang="fr-FR" sz="3600" dirty="0">
              <a:latin typeface="Arial"/>
              <a:cs typeface="Arial"/>
            </a:endParaRPr>
          </a:p>
        </p:txBody>
      </p:sp>
      <p:pic>
        <p:nvPicPr>
          <p:cNvPr id="11" name="Espace réservé pour une image  9"/>
          <p:cNvPicPr>
            <a:picLocks noGrp="1" noChangeAspect="1"/>
          </p:cNvPicPr>
          <p:nvPr>
            <p:ph type="pic" sz="quarter" idx="13"/>
          </p:nvPr>
        </p:nvPicPr>
        <p:blipFill rotWithShape="1">
          <a:blip r:embed="rId5" cstate="email">
            <a:extLst>
              <a:ext uri="{28A0092B-C50C-407E-A947-70E740481C1C}">
                <a14:useLocalDpi xmlns:a14="http://schemas.microsoft.com/office/drawing/2010/main" val="0"/>
              </a:ext>
            </a:extLst>
          </a:blip>
          <a:srcRect l="-2620" t="-13615" r="-3816" b="19471"/>
          <a:stretch/>
        </p:blipFill>
        <p:spPr>
          <a:xfrm>
            <a:off x="6782053" y="1961112"/>
            <a:ext cx="2197215" cy="2191788"/>
          </a:xfrm>
        </p:spPr>
      </p:pic>
      <p:pic>
        <p:nvPicPr>
          <p:cNvPr id="6" name="Espace réservé pour une image  9"/>
          <p:cNvPicPr>
            <a:picLocks noGrp="1" noChangeAspect="1"/>
          </p:cNvPicPr>
          <p:nvPr>
            <p:ph type="pic" sz="quarter" idx="13"/>
          </p:nvPr>
        </p:nvPicPr>
        <p:blipFill rotWithShape="1">
          <a:blip r:embed="rId6" cstate="email">
            <a:extLst>
              <a:ext uri="{28A0092B-C50C-407E-A947-70E740481C1C}">
                <a14:useLocalDpi xmlns:a14="http://schemas.microsoft.com/office/drawing/2010/main" val="0"/>
              </a:ext>
            </a:extLst>
          </a:blip>
          <a:srcRect l="8766" t="1" r="-16337" b="3594"/>
          <a:stretch/>
        </p:blipFill>
        <p:spPr>
          <a:xfrm>
            <a:off x="2848959" y="4418711"/>
            <a:ext cx="2447924" cy="1819274"/>
          </a:xfrm>
        </p:spPr>
      </p:pic>
      <p:pic>
        <p:nvPicPr>
          <p:cNvPr id="7" name="Espace réservé pour une image  9"/>
          <p:cNvPicPr>
            <a:picLocks noGrp="1" noChangeAspect="1"/>
          </p:cNvPicPr>
          <p:nvPr>
            <p:ph type="pic" sz="quarter" idx="13"/>
          </p:nvPr>
        </p:nvPicPr>
        <p:blipFill rotWithShape="1">
          <a:blip r:embed="rId7" cstate="email">
            <a:extLst>
              <a:ext uri="{28A0092B-C50C-407E-A947-70E740481C1C}">
                <a14:useLocalDpi xmlns:a14="http://schemas.microsoft.com/office/drawing/2010/main" val="0"/>
              </a:ext>
            </a:extLst>
          </a:blip>
          <a:srcRect l="9793" t="-6369" r="-4700" b="6909"/>
          <a:stretch/>
        </p:blipFill>
        <p:spPr>
          <a:xfrm>
            <a:off x="1014679" y="2878337"/>
            <a:ext cx="2308030" cy="1757512"/>
          </a:xfrm>
        </p:spPr>
      </p:pic>
      <p:pic>
        <p:nvPicPr>
          <p:cNvPr id="12" name="Espace réservé pour une image  9"/>
          <p:cNvPicPr>
            <a:picLocks noGrp="1" noChangeAspect="1"/>
          </p:cNvPicPr>
          <p:nvPr>
            <p:ph type="pic" sz="quarter" idx="13"/>
          </p:nvPr>
        </p:nvPicPr>
        <p:blipFill rotWithShape="1">
          <a:blip r:embed="rId8">
            <a:extLst>
              <a:ext uri="{28A0092B-C50C-407E-A947-70E740481C1C}">
                <a14:useLocalDpi xmlns:a14="http://schemas.microsoft.com/office/drawing/2010/main" val="0"/>
              </a:ext>
            </a:extLst>
          </a:blip>
          <a:srcRect l="-7583" r="-4994"/>
          <a:stretch/>
        </p:blipFill>
        <p:spPr>
          <a:xfrm>
            <a:off x="4219574" y="2064123"/>
            <a:ext cx="2352675" cy="2191788"/>
          </a:xfrm>
        </p:spPr>
      </p:pic>
      <p:pic>
        <p:nvPicPr>
          <p:cNvPr id="13" name="Espace réservé pour une image  9"/>
          <p:cNvPicPr>
            <a:picLocks noGrp="1" noChangeAspect="1"/>
          </p:cNvPicPr>
          <p:nvPr>
            <p:ph type="pic" sz="quarter" idx="13"/>
          </p:nvPr>
        </p:nvPicPr>
        <p:blipFill rotWithShape="1">
          <a:blip r:embed="rId9" cstate="email">
            <a:extLst>
              <a:ext uri="{28A0092B-C50C-407E-A947-70E740481C1C}">
                <a14:useLocalDpi xmlns:a14="http://schemas.microsoft.com/office/drawing/2010/main" val="0"/>
              </a:ext>
            </a:extLst>
          </a:blip>
          <a:srcRect/>
          <a:stretch/>
        </p:blipFill>
        <p:spPr>
          <a:xfrm>
            <a:off x="368224" y="4570574"/>
            <a:ext cx="1774901" cy="1988228"/>
          </a:xfrm>
        </p:spPr>
      </p:pic>
      <p:pic>
        <p:nvPicPr>
          <p:cNvPr id="14" name="Espace réservé pour une image  8">
            <a:hlinkClick r:id="rId3"/>
          </p:cNvPr>
          <p:cNvPicPr>
            <a:picLocks noGrp="1" noChangeAspect="1"/>
          </p:cNvPicPr>
          <p:nvPr>
            <p:ph type="pic" sz="quarter" idx="15"/>
          </p:nvPr>
        </p:nvPicPr>
        <p:blipFill rotWithShape="1">
          <a:blip r:embed="rId10" cstate="email">
            <a:extLst>
              <a:ext uri="{28A0092B-C50C-407E-A947-70E740481C1C}">
                <a14:useLocalDpi xmlns:a14="http://schemas.microsoft.com/office/drawing/2010/main" val="0"/>
              </a:ext>
            </a:extLst>
          </a:blip>
          <a:srcRect l="4445" t="11184" r="4844" b="-11937"/>
          <a:stretch/>
        </p:blipFill>
        <p:spPr>
          <a:xfrm>
            <a:off x="5431485" y="4362450"/>
            <a:ext cx="1632814" cy="2248049"/>
          </a:xfrm>
        </p:spPr>
      </p:pic>
      <p:pic>
        <p:nvPicPr>
          <p:cNvPr id="15" name="Espace réservé pour une image  8">
            <a:hlinkClick r:id="rId3"/>
          </p:cNvPr>
          <p:cNvPicPr>
            <a:picLocks noGrp="1" noChangeAspect="1"/>
          </p:cNvPicPr>
          <p:nvPr>
            <p:ph type="pic" sz="quarter" idx="15"/>
          </p:nvPr>
        </p:nvPicPr>
        <p:blipFill>
          <a:blip r:embed="rId11" cstate="email">
            <a:extLst>
              <a:ext uri="{28A0092B-C50C-407E-A947-70E740481C1C}">
                <a14:useLocalDpi xmlns:a14="http://schemas.microsoft.com/office/drawing/2010/main" val="0"/>
              </a:ext>
            </a:extLst>
          </a:blip>
          <a:stretch>
            <a:fillRect/>
          </a:stretch>
        </p:blipFill>
        <p:spPr>
          <a:xfrm>
            <a:off x="7219929" y="4570574"/>
            <a:ext cx="1704996" cy="1873623"/>
          </a:xfrm>
        </p:spPr>
      </p:pic>
    </p:spTree>
    <p:extLst>
      <p:ext uri="{BB962C8B-B14F-4D97-AF65-F5344CB8AC3E}">
        <p14:creationId xmlns:p14="http://schemas.microsoft.com/office/powerpoint/2010/main" val="4033748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46224464"/>
              </p:ext>
            </p:extLst>
          </p:nvPr>
        </p:nvGraphicFramePr>
        <p:xfrm>
          <a:off x="186755" y="1427408"/>
          <a:ext cx="8816108" cy="4688369"/>
        </p:xfrm>
        <a:graphic>
          <a:graphicData uri="http://schemas.openxmlformats.org/drawingml/2006/table">
            <a:tbl>
              <a:tblPr firstRow="1" bandRow="1">
                <a:tableStyleId>{F5AB1C69-6EDB-4FF4-983F-18BD219EF322}</a:tableStyleId>
              </a:tblPr>
              <a:tblGrid>
                <a:gridCol w="298724"/>
                <a:gridCol w="1477307"/>
                <a:gridCol w="116840"/>
                <a:gridCol w="1467074"/>
                <a:gridCol w="2767841"/>
                <a:gridCol w="1838859"/>
                <a:gridCol w="849463"/>
              </a:tblGrid>
              <a:tr h="384116">
                <a:tc>
                  <a:txBody>
                    <a:bodyPr/>
                    <a:lstStyle/>
                    <a:p>
                      <a:pPr algn="ctr"/>
                      <a:endParaRPr lang="fr-FR" sz="1200" dirty="0">
                        <a:latin typeface="Arial"/>
                        <a:cs typeface="Arial"/>
                      </a:endParaRPr>
                    </a:p>
                  </a:txBody>
                  <a:tcPr/>
                </a:tc>
                <a:tc gridSpan="2">
                  <a:txBody>
                    <a:bodyPr/>
                    <a:lstStyle/>
                    <a:p>
                      <a:pPr algn="ctr"/>
                      <a:r>
                        <a:rPr lang="fr-FR" sz="1200" dirty="0" smtClean="0">
                          <a:latin typeface="Arial"/>
                          <a:cs typeface="Arial"/>
                        </a:rPr>
                        <a:t>Auteurs</a:t>
                      </a:r>
                      <a:endParaRPr lang="fr-FR" sz="1200" dirty="0">
                        <a:latin typeface="Arial"/>
                        <a:cs typeface="Arial"/>
                      </a:endParaRPr>
                    </a:p>
                  </a:txBody>
                  <a:tcPr/>
                </a:tc>
                <a:tc hMerge="1">
                  <a:txBody>
                    <a:bodyPr/>
                    <a:lstStyle/>
                    <a:p>
                      <a:endParaRPr lang="fr-F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Acerbis, Francesco </a:t>
                      </a:r>
                      <a:endParaRPr lang="fr-FR" sz="1200" dirty="0" smtClean="0">
                        <a:latin typeface="Arial"/>
                        <a:cs typeface="Arial"/>
                      </a:endParaRPr>
                    </a:p>
                  </a:txBody>
                  <a:tcPr/>
                </a:tc>
                <a:tc hMerge="1">
                  <a:txBody>
                    <a:bodyPr/>
                    <a:lstStyle/>
                    <a:p>
                      <a:endParaRPr lang="fr-FR"/>
                    </a:p>
                  </a:txBody>
                  <a:tcPr/>
                </a:tc>
                <a:tc h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ABC ville </a:t>
                      </a:r>
                      <a:endParaRPr lang="fr-FR" sz="1200" dirty="0" smtClean="0">
                        <a:latin typeface="Arial"/>
                        <a:cs typeface="Arial"/>
                      </a:endParaRPr>
                    </a:p>
                  </a:txBody>
                  <a:tcPr/>
                </a:tc>
                <a:tc>
                  <a:txBody>
                    <a:bodyPr/>
                    <a:lstStyle/>
                    <a:p>
                      <a:r>
                        <a:rPr lang="fr-FR" sz="1200" dirty="0" smtClean="0">
                          <a:latin typeface="Arial"/>
                          <a:cs typeface="Arial"/>
                        </a:rPr>
                        <a:t>Sarbacane</a:t>
                      </a:r>
                      <a:endParaRPr lang="fr-FR" sz="1200" dirty="0">
                        <a:latin typeface="Arial"/>
                        <a:cs typeface="Arial"/>
                      </a:endParaRPr>
                    </a:p>
                  </a:txBody>
                  <a:tcPr/>
                </a:tc>
                <a:tc>
                  <a:txBody>
                    <a:bodyPr/>
                    <a:lstStyle/>
                    <a:p>
                      <a:pPr algn="ctr"/>
                      <a:r>
                        <a:rPr lang="fr-FR" sz="1200" dirty="0" smtClean="0">
                          <a:latin typeface="Arial"/>
                          <a:cs typeface="Arial"/>
                        </a:rPr>
                        <a:t>3</a:t>
                      </a:r>
                      <a:endParaRPr lang="fr-FR" sz="1200" dirty="0">
                        <a:latin typeface="Arial"/>
                        <a:cs typeface="Arial"/>
                      </a:endParaRPr>
                    </a:p>
                  </a:txBody>
                  <a:tcPr/>
                </a:tc>
              </a:tr>
              <a:tr h="339882">
                <a:tc>
                  <a:txBody>
                    <a:bodyPr/>
                    <a:lstStyle/>
                    <a:p>
                      <a:endParaRPr lang="fr-FR" sz="1200">
                        <a:latin typeface="Arial"/>
                        <a:cs typeface="Arial"/>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Armellini, Chiara </a:t>
                      </a:r>
                      <a:endParaRPr lang="fr-FR" sz="1200" dirty="0" smtClean="0">
                        <a:latin typeface="Arial"/>
                        <a:cs typeface="Arial"/>
                      </a:endParaRPr>
                    </a:p>
                  </a:txBody>
                  <a:tcPr/>
                </a:tc>
                <a:tc hMerge="1">
                  <a:txBody>
                    <a:bodyPr/>
                    <a:lstStyle/>
                    <a:p>
                      <a:endParaRPr lang="fr-FR"/>
                    </a:p>
                  </a:txBody>
                  <a:tcPr/>
                </a:tc>
                <a:tc hMerge="1">
                  <a:txBody>
                    <a:bodyPr/>
                    <a:lstStyle/>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Devinettes en petits morceaux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La Joie de Lire </a:t>
                      </a:r>
                      <a:endParaRPr lang="fr-FR" sz="1200" dirty="0" smtClean="0">
                        <a:latin typeface="Arial"/>
                        <a:cs typeface="Arial"/>
                      </a:endParaRPr>
                    </a:p>
                  </a:txBody>
                  <a:tcPr/>
                </a:tc>
                <a:tc>
                  <a:txBody>
                    <a:bodyPr/>
                    <a:lstStyle/>
                    <a:p>
                      <a:pPr algn="ctr"/>
                      <a:r>
                        <a:rPr lang="fr-FR" sz="1200" dirty="0" smtClean="0">
                          <a:latin typeface="Arial"/>
                          <a:cs typeface="Arial"/>
                        </a:rPr>
                        <a:t>3 - 4</a:t>
                      </a:r>
                      <a:endParaRPr lang="fr-FR" sz="1200" dirty="0">
                        <a:latin typeface="Arial"/>
                        <a:cs typeface="Arial"/>
                      </a:endParaRPr>
                    </a:p>
                  </a:txBody>
                  <a:tcPr/>
                </a:tc>
              </a:tr>
              <a:tr h="375658">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Bailly, Pierre</a:t>
                      </a:r>
                      <a:endParaRPr lang="fr-FR" sz="1200" dirty="0" smtClean="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Fraipont, Céline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Petit Poilu - Tome 18 : Superpoilu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Dupuis </a:t>
                      </a:r>
                      <a:endParaRPr lang="fr-FR" sz="1200" dirty="0" smtClean="0">
                        <a:latin typeface="Arial"/>
                        <a:cs typeface="Arial"/>
                      </a:endParaRPr>
                    </a:p>
                  </a:txBody>
                  <a:tcPr/>
                </a:tc>
                <a:tc>
                  <a:txBody>
                    <a:bodyPr/>
                    <a:lstStyle/>
                    <a:p>
                      <a:pPr algn="ctr"/>
                      <a:r>
                        <a:rPr lang="fr-FR" sz="1200" dirty="0" smtClean="0">
                          <a:latin typeface="Arial"/>
                          <a:cs typeface="Arial"/>
                        </a:rPr>
                        <a:t>4</a:t>
                      </a:r>
                      <a:endParaRPr lang="fr-FR" sz="1200" dirty="0">
                        <a:latin typeface="Arial"/>
                        <a:cs typeface="Arial"/>
                      </a:endParaRPr>
                    </a:p>
                  </a:txBody>
                  <a:tcPr/>
                </a:tc>
              </a:tr>
              <a:tr h="357770">
                <a:tc>
                  <a:txBody>
                    <a:bodyPr/>
                    <a:lstStyle/>
                    <a:p>
                      <a:endParaRPr lang="fr-FR" sz="1200" dirty="0">
                        <a:latin typeface="Arial"/>
                        <a:cs typeface="Arial"/>
                      </a:endParaRPr>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Bataille, Marion </a:t>
                      </a:r>
                      <a:endParaRPr lang="fr-FR" sz="1200" dirty="0" smtClean="0">
                        <a:latin typeface="Arial"/>
                        <a:cs typeface="Arial"/>
                      </a:endParaRPr>
                    </a:p>
                  </a:txBody>
                  <a:tcPr/>
                </a:tc>
                <a:tc hMerge="1">
                  <a:txBody>
                    <a:bodyPr/>
                    <a:lstStyle/>
                    <a:p>
                      <a:endParaRPr lang="fr-FR"/>
                    </a:p>
                  </a:txBody>
                  <a:tcPr/>
                </a:tc>
                <a:tc hMerge="1">
                  <a:txBody>
                    <a:bodyPr/>
                    <a:lstStyle/>
                    <a:p>
                      <a:endParaRPr lang="fr-FR" sz="1200" dirty="0">
                        <a:latin typeface="Arial"/>
                        <a:cs typeface="Arial"/>
                      </a:endParaRPr>
                    </a:p>
                  </a:txBody>
                  <a:tcPr/>
                </a:tc>
                <a:tc>
                  <a:txBody>
                    <a:bodyPr/>
                    <a:lstStyle/>
                    <a:p>
                      <a:r>
                        <a:rPr lang="fr-FR" sz="1200" dirty="0" smtClean="0">
                          <a:latin typeface="Arial"/>
                          <a:cs typeface="Arial"/>
                        </a:rPr>
                        <a:t>ABC 3D</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Albin Michel Jeunesse </a:t>
                      </a:r>
                      <a:endParaRPr lang="fr-FR" sz="1200" dirty="0" smtClean="0">
                        <a:latin typeface="Arial"/>
                        <a:cs typeface="Arial"/>
                      </a:endParaRPr>
                    </a:p>
                  </a:txBody>
                  <a:tcPr/>
                </a:tc>
                <a:tc>
                  <a:txBody>
                    <a:bodyPr/>
                    <a:lstStyle/>
                    <a:p>
                      <a:pPr algn="ctr"/>
                      <a:r>
                        <a:rPr lang="fr-FR" sz="1200" dirty="0" smtClean="0">
                          <a:latin typeface="Arial"/>
                          <a:cs typeface="Arial"/>
                        </a:rPr>
                        <a:t>3</a:t>
                      </a:r>
                      <a:endParaRPr lang="fr-FR" sz="1200" dirty="0">
                        <a:latin typeface="Arial"/>
                        <a:cs typeface="Arial"/>
                      </a:endParaRPr>
                    </a:p>
                  </a:txBody>
                  <a:tcPr/>
                </a:tc>
              </a:tr>
              <a:tr h="329894">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Bereau, Nathalie</a:t>
                      </a:r>
                      <a:endParaRPr lang="fr-FR" sz="1200" dirty="0" smtClean="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Cailloux, Michaël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Merveilleuses couleurs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Thierry Magnier </a:t>
                      </a:r>
                      <a:endParaRPr lang="fr-FR" sz="1200" dirty="0">
                        <a:latin typeface="Arial"/>
                        <a:cs typeface="Arial"/>
                      </a:endParaRPr>
                    </a:p>
                  </a:txBody>
                  <a:tcPr/>
                </a:tc>
                <a:tc>
                  <a:txBody>
                    <a:bodyPr/>
                    <a:lstStyle/>
                    <a:p>
                      <a:pPr algn="ctr"/>
                      <a:r>
                        <a:rPr lang="fr-FR" sz="1200" dirty="0" smtClean="0">
                          <a:latin typeface="Arial"/>
                          <a:cs typeface="Arial"/>
                        </a:rPr>
                        <a:t>2</a:t>
                      </a:r>
                      <a:endParaRPr lang="fr-FR" sz="1200" dirty="0">
                        <a:latin typeface="Arial"/>
                        <a:cs typeface="Arial"/>
                      </a:endParaRPr>
                    </a:p>
                  </a:txBody>
                  <a:tcPr/>
                </a:tc>
              </a:tr>
              <a:tr h="355683">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Bosquet, Alain</a:t>
                      </a:r>
                      <a:endParaRPr lang="fr-FR" sz="1200" dirty="0" smtClean="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Franek, Claire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 La trompe de l’éléphant</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Rue du Monde </a:t>
                      </a:r>
                      <a:endParaRPr lang="fr-FR" sz="1200" dirty="0" smtClean="0">
                        <a:latin typeface="Arial"/>
                        <a:cs typeface="Arial"/>
                      </a:endParaRPr>
                    </a:p>
                  </a:txBody>
                  <a:tcPr/>
                </a:tc>
                <a:tc>
                  <a:txBody>
                    <a:bodyPr/>
                    <a:lstStyle/>
                    <a:p>
                      <a:pPr algn="ctr"/>
                      <a:r>
                        <a:rPr lang="fr-FR" sz="1200" dirty="0" smtClean="0">
                          <a:latin typeface="Arial"/>
                          <a:cs typeface="Arial"/>
                        </a:rPr>
                        <a:t>1 à 4</a:t>
                      </a:r>
                      <a:endParaRPr lang="fr-FR" sz="1200" dirty="0">
                        <a:latin typeface="Arial"/>
                        <a:cs typeface="Arial"/>
                      </a:endParaRPr>
                    </a:p>
                  </a:txBody>
                  <a:tcPr/>
                </a:tc>
              </a:tr>
              <a:tr h="411435">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Bourget, Laëtitia </a:t>
                      </a:r>
                      <a:endParaRPr lang="fr-FR" sz="1200" dirty="0" smtClean="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Gravier, Alice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Ma Maison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Les Grandes Personnes </a:t>
                      </a:r>
                      <a:endParaRPr lang="fr-FR" sz="1200" dirty="0" smtClean="0">
                        <a:latin typeface="Arial"/>
                        <a:cs typeface="Arial"/>
                      </a:endParaRPr>
                    </a:p>
                  </a:txBody>
                  <a:tcPr/>
                </a:tc>
                <a:tc>
                  <a:txBody>
                    <a:bodyPr/>
                    <a:lstStyle/>
                    <a:p>
                      <a:pPr algn="ctr"/>
                      <a:r>
                        <a:rPr lang="fr-FR" sz="1200" dirty="0" smtClean="0">
                          <a:latin typeface="Arial"/>
                          <a:cs typeface="Arial"/>
                        </a:rPr>
                        <a:t>2</a:t>
                      </a:r>
                      <a:endParaRPr lang="fr-FR" sz="1200" dirty="0">
                        <a:latin typeface="Arial"/>
                        <a:cs typeface="Arial"/>
                      </a:endParaRPr>
                    </a:p>
                  </a:txBody>
                  <a:tcPr/>
                </a:tc>
              </a:tr>
              <a:tr h="367757">
                <a:tc>
                  <a:txBody>
                    <a:bodyPr/>
                    <a:lstStyle/>
                    <a:p>
                      <a:endParaRPr lang="fr-FR" sz="1200" dirty="0">
                        <a:latin typeface="Arial"/>
                        <a:cs typeface="Arial"/>
                      </a:endParaRPr>
                    </a:p>
                  </a:txBody>
                  <a:tcPr/>
                </a:tc>
                <a:tc gridSpan="3">
                  <a:txBody>
                    <a:bodyPr/>
                    <a:lstStyle/>
                    <a:p>
                      <a:pPr algn="l"/>
                      <a:r>
                        <a:rPr lang="fr-FR" sz="1200" kern="1200" dirty="0" smtClean="0">
                          <a:solidFill>
                            <a:schemeClr val="dk1"/>
                          </a:solidFill>
                          <a:effectLst/>
                          <a:latin typeface="Arial"/>
                          <a:ea typeface="+mn-ea"/>
                          <a:cs typeface="Arial"/>
                        </a:rPr>
                        <a:t>Brouillard, Anne</a:t>
                      </a:r>
                      <a:endParaRPr lang="fr-FR" sz="1200" dirty="0" smtClean="0">
                        <a:latin typeface="Arial"/>
                        <a:cs typeface="Arial"/>
                      </a:endParaRPr>
                    </a:p>
                  </a:txBody>
                  <a:tcPr/>
                </a:tc>
                <a:tc hMerge="1">
                  <a:txBody>
                    <a:bodyPr/>
                    <a:lstStyle/>
                    <a:p>
                      <a:endParaRPr lang="fr-FR"/>
                    </a:p>
                  </a:txBody>
                  <a:tcPr/>
                </a:tc>
                <a:tc hMerge="1">
                  <a:txBody>
                    <a:bodyPr/>
                    <a:lstStyle/>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Berceuse du merle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Seuil Jeunesse </a:t>
                      </a:r>
                      <a:endParaRPr lang="fr-FR" sz="1200" dirty="0">
                        <a:latin typeface="Arial"/>
                        <a:cs typeface="Arial"/>
                      </a:endParaRPr>
                    </a:p>
                  </a:txBody>
                  <a:tcPr/>
                </a:tc>
                <a:tc>
                  <a:txBody>
                    <a:bodyPr/>
                    <a:lstStyle/>
                    <a:p>
                      <a:pPr algn="ctr"/>
                      <a:r>
                        <a:rPr lang="fr-FR" sz="1200" dirty="0" smtClean="0">
                          <a:latin typeface="Arial"/>
                          <a:cs typeface="Arial"/>
                        </a:rPr>
                        <a:t>1</a:t>
                      </a:r>
                      <a:endParaRPr lang="fr-FR" sz="1200" dirty="0">
                        <a:latin typeface="Arial"/>
                        <a:cs typeface="Arial"/>
                      </a:endParaRPr>
                    </a:p>
                  </a:txBody>
                  <a:tcPr/>
                </a:tc>
              </a:tr>
              <a:tr h="357770">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Bushika, Etsuko</a:t>
                      </a:r>
                      <a:endParaRPr lang="fr-FR" sz="1200" dirty="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Moro, Kaori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Plic, plac, ploc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Didier Jeunesse </a:t>
                      </a:r>
                      <a:endParaRPr lang="fr-FR" sz="1200" dirty="0" smtClean="0">
                        <a:latin typeface="Arial"/>
                        <a:cs typeface="Arial"/>
                      </a:endParaRPr>
                    </a:p>
                  </a:txBody>
                  <a:tcPr/>
                </a:tc>
                <a:tc>
                  <a:txBody>
                    <a:bodyPr/>
                    <a:lstStyle/>
                    <a:p>
                      <a:pPr algn="ctr"/>
                      <a:r>
                        <a:rPr lang="fr-FR" sz="1200" dirty="0" smtClean="0">
                          <a:latin typeface="Arial"/>
                          <a:cs typeface="Arial"/>
                        </a:rPr>
                        <a:t>1 - 2</a:t>
                      </a:r>
                      <a:endParaRPr lang="fr-FR" sz="1200" dirty="0">
                        <a:latin typeface="Arial"/>
                        <a:cs typeface="Arial"/>
                      </a:endParaRPr>
                    </a:p>
                  </a:txBody>
                  <a:tcPr/>
                </a:tc>
              </a:tr>
              <a:tr h="375658">
                <a:tc>
                  <a:txBody>
                    <a:bodyPr/>
                    <a:lstStyle/>
                    <a:p>
                      <a:endParaRPr lang="fr-FR" sz="1200" dirty="0">
                        <a:latin typeface="Arial"/>
                        <a:cs typeface="Arial"/>
                      </a:endParaRPr>
                    </a:p>
                  </a:txBody>
                  <a:tcPr/>
                </a:tc>
                <a:tc gridSpan="3">
                  <a:txBody>
                    <a:bodyPr/>
                    <a:lstStyle/>
                    <a:p>
                      <a:pPr algn="l"/>
                      <a:r>
                        <a:rPr lang="fr-FR" sz="1200" kern="1200" dirty="0" smtClean="0">
                          <a:solidFill>
                            <a:schemeClr val="dk1"/>
                          </a:solidFill>
                          <a:effectLst/>
                          <a:latin typeface="Arial"/>
                          <a:ea typeface="+mn-ea"/>
                          <a:cs typeface="Arial"/>
                        </a:rPr>
                        <a:t>Carrier, Isabelle</a:t>
                      </a:r>
                      <a:endParaRPr lang="fr-FR" sz="1200" dirty="0" smtClean="0">
                        <a:latin typeface="Arial"/>
                        <a:cs typeface="Arial"/>
                      </a:endParaRPr>
                    </a:p>
                  </a:txBody>
                  <a:tcPr/>
                </a:tc>
                <a:tc hMerge="1">
                  <a:txBody>
                    <a:bodyPr/>
                    <a:lstStyle/>
                    <a:p>
                      <a:endParaRPr lang="fr-F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Pirouette Cacahouète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Casterman </a:t>
                      </a:r>
                      <a:endParaRPr lang="fr-FR" sz="1200" dirty="0" smtClean="0">
                        <a:latin typeface="Arial"/>
                        <a:cs typeface="Arial"/>
                      </a:endParaRPr>
                    </a:p>
                  </a:txBody>
                  <a:tcPr/>
                </a:tc>
                <a:tc>
                  <a:txBody>
                    <a:bodyPr/>
                    <a:lstStyle/>
                    <a:p>
                      <a:pPr algn="ctr"/>
                      <a:r>
                        <a:rPr lang="fr-FR" sz="1200" dirty="0" smtClean="0">
                          <a:latin typeface="Arial"/>
                          <a:cs typeface="Arial"/>
                        </a:rPr>
                        <a:t>2</a:t>
                      </a:r>
                      <a:endParaRPr lang="fr-FR" sz="1200" dirty="0">
                        <a:latin typeface="Arial"/>
                        <a:cs typeface="Arial"/>
                      </a:endParaRPr>
                    </a:p>
                  </a:txBody>
                  <a:tcPr/>
                </a:tc>
              </a:tr>
              <a:tr h="357770">
                <a:tc>
                  <a:txBody>
                    <a:bodyPr/>
                    <a:lstStyle/>
                    <a:p>
                      <a:endParaRPr lang="fr-FR" sz="1200" dirty="0">
                        <a:latin typeface="Arial"/>
                        <a:cs typeface="Arial"/>
                      </a:endParaRPr>
                    </a:p>
                  </a:txBody>
                  <a:tcPr/>
                </a:tc>
                <a:tc gridSpan="3">
                  <a:txBody>
                    <a:bodyPr/>
                    <a:lstStyle/>
                    <a:p>
                      <a:pPr algn="l"/>
                      <a:r>
                        <a:rPr lang="fr-FR" sz="1200" dirty="0" smtClean="0">
                          <a:latin typeface="Arial"/>
                          <a:cs typeface="Arial"/>
                        </a:rPr>
                        <a:t>Charlat,</a:t>
                      </a:r>
                      <a:r>
                        <a:rPr lang="fr-FR" sz="1200" baseline="0" dirty="0" smtClean="0">
                          <a:latin typeface="Arial"/>
                          <a:cs typeface="Arial"/>
                        </a:rPr>
                        <a:t> Benoit </a:t>
                      </a:r>
                      <a:endParaRPr lang="fr-FR" sz="1200" dirty="0" smtClean="0">
                        <a:latin typeface="Arial"/>
                        <a:cs typeface="Arial"/>
                      </a:endParaRPr>
                    </a:p>
                  </a:txBody>
                  <a:tcPr/>
                </a:tc>
                <a:tc hMerge="1">
                  <a:txBody>
                    <a:bodyPr/>
                    <a:lstStyle/>
                    <a:p>
                      <a:endParaRPr lang="fr-F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Parapluie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L’école des loisirs </a:t>
                      </a:r>
                      <a:endParaRPr lang="fr-FR" sz="1200" dirty="0" smtClean="0">
                        <a:latin typeface="Arial"/>
                        <a:cs typeface="Arial"/>
                      </a:endParaRPr>
                    </a:p>
                  </a:txBody>
                  <a:tcPr/>
                </a:tc>
                <a:tc>
                  <a:txBody>
                    <a:bodyPr/>
                    <a:lstStyle/>
                    <a:p>
                      <a:pPr algn="ctr"/>
                      <a:r>
                        <a:rPr lang="fr-FR" sz="1200" dirty="0" smtClean="0">
                          <a:latin typeface="Arial"/>
                          <a:cs typeface="Arial"/>
                        </a:rPr>
                        <a:t>2</a:t>
                      </a:r>
                      <a:r>
                        <a:rPr lang="fr-FR" sz="1200" baseline="0" dirty="0" smtClean="0">
                          <a:latin typeface="Arial"/>
                          <a:cs typeface="Arial"/>
                        </a:rPr>
                        <a:t> - 3</a:t>
                      </a:r>
                      <a:endParaRPr lang="fr-FR" sz="1200" dirty="0">
                        <a:latin typeface="Arial"/>
                        <a:cs typeface="Arial"/>
                      </a:endParaRPr>
                    </a:p>
                  </a:txBody>
                  <a:tcPr/>
                </a:tc>
              </a:tr>
              <a:tr h="357770">
                <a:tc>
                  <a:txBody>
                    <a:bodyPr/>
                    <a:lstStyle/>
                    <a:p>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Chedid, Andrée</a:t>
                      </a:r>
                      <a:endParaRPr lang="fr-FR" sz="1000" dirty="0" smtClean="0">
                        <a:latin typeface="Arial"/>
                        <a:cs typeface="Arial"/>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Placin, Lucile </a:t>
                      </a:r>
                      <a:endParaRPr lang="fr-FR" sz="1000" dirty="0" smtClean="0">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L’onomatopée</a:t>
                      </a:r>
                      <a:endParaRPr lang="fr-FR" sz="10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Rue du Monde </a:t>
                      </a:r>
                      <a:endParaRPr lang="fr-FR" sz="1000" dirty="0" smtClean="0">
                        <a:latin typeface="Arial"/>
                        <a:cs typeface="Arial"/>
                      </a:endParaRPr>
                    </a:p>
                  </a:txBody>
                  <a:tcPr/>
                </a:tc>
                <a:tc>
                  <a:txBody>
                    <a:bodyPr/>
                    <a:lstStyle/>
                    <a:p>
                      <a:pPr algn="ctr"/>
                      <a:r>
                        <a:rPr lang="fr-FR" sz="1200" dirty="0" smtClean="0">
                          <a:latin typeface="Arial"/>
                          <a:cs typeface="Arial"/>
                        </a:rPr>
                        <a:t>4</a:t>
                      </a:r>
                      <a:endParaRPr lang="fr-FR" sz="1200" dirty="0">
                        <a:latin typeface="Arial"/>
                        <a:cs typeface="Arial"/>
                      </a:endParaRPr>
                    </a:p>
                  </a:txBody>
                  <a:tcP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596853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925824469"/>
              </p:ext>
            </p:extLst>
          </p:nvPr>
        </p:nvGraphicFramePr>
        <p:xfrm>
          <a:off x="186754" y="1459514"/>
          <a:ext cx="8868345" cy="4932994"/>
        </p:xfrm>
        <a:graphic>
          <a:graphicData uri="http://schemas.openxmlformats.org/drawingml/2006/table">
            <a:tbl>
              <a:tblPr firstRow="1" bandRow="1">
                <a:tableStyleId>{F5AB1C69-6EDB-4FF4-983F-18BD219EF322}</a:tableStyleId>
              </a:tblPr>
              <a:tblGrid>
                <a:gridCol w="291421"/>
                <a:gridCol w="1345872"/>
                <a:gridCol w="1908282"/>
                <a:gridCol w="2700172"/>
                <a:gridCol w="1771699"/>
                <a:gridCol w="850899"/>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gridSpan="2">
                  <a:txBody>
                    <a:bodyPr/>
                    <a:lstStyle/>
                    <a:p>
                      <a:pPr algn="l"/>
                      <a:r>
                        <a:rPr lang="fr-FR" sz="1200" kern="1200" dirty="0" smtClean="0">
                          <a:solidFill>
                            <a:schemeClr val="dk1"/>
                          </a:solidFill>
                          <a:effectLst/>
                          <a:latin typeface="Arial"/>
                          <a:ea typeface="+mn-ea"/>
                          <a:cs typeface="Arial"/>
                        </a:rPr>
                        <a:t>Coat, Janik</a:t>
                      </a:r>
                      <a:endParaRPr lang="fr-FR" sz="1200" dirty="0">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Je ne suis pas comme les autres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MeMo </a:t>
                      </a:r>
                      <a:endParaRPr lang="fr-FR" sz="1200" dirty="0" smtClean="0">
                        <a:latin typeface="Arial"/>
                        <a:cs typeface="Arial"/>
                      </a:endParaRPr>
                    </a:p>
                  </a:txBody>
                  <a:tcPr/>
                </a:tc>
                <a:tc>
                  <a:txBody>
                    <a:bodyPr/>
                    <a:lstStyle/>
                    <a:p>
                      <a:pPr algn="ctr"/>
                      <a:r>
                        <a:rPr lang="fr-FR" sz="1200" dirty="0" smtClean="0">
                          <a:latin typeface="Arial"/>
                          <a:cs typeface="Arial"/>
                        </a:rPr>
                        <a:t>4</a:t>
                      </a:r>
                      <a:endParaRPr lang="fr-FR" sz="1200" dirty="0">
                        <a:latin typeface="Arial"/>
                        <a:cs typeface="Arial"/>
                      </a:endParaRPr>
                    </a:p>
                  </a:txBody>
                  <a:tcPr/>
                </a:tc>
              </a:tr>
              <a:tr h="339882">
                <a:tc>
                  <a:txBody>
                    <a:bodyPr/>
                    <a:lstStyle/>
                    <a:p>
                      <a:endParaRPr lang="fr-FR" sz="1200">
                        <a:latin typeface="Arial"/>
                        <a:cs typeface="Arial"/>
                      </a:endParaRPr>
                    </a:p>
                  </a:txBody>
                  <a:tcPr/>
                </a:tc>
                <a:tc gridSpan="2">
                  <a:txBody>
                    <a:bodyPr/>
                    <a:lstStyle/>
                    <a:p>
                      <a:pPr algn="l"/>
                      <a:r>
                        <a:rPr lang="fr-FR" sz="1200" dirty="0" smtClean="0">
                          <a:latin typeface="Arial"/>
                          <a:cs typeface="Arial"/>
                        </a:rPr>
                        <a:t>Corazza Lynda</a:t>
                      </a:r>
                      <a:endParaRPr lang="fr-FR" sz="1200" dirty="0">
                        <a:latin typeface="Arial"/>
                        <a:cs typeface="Arial"/>
                      </a:endParaRPr>
                    </a:p>
                  </a:txBody>
                  <a:tcPr/>
                </a:tc>
                <a:tc hMerge="1">
                  <a:txBody>
                    <a:bodyPr/>
                    <a:lstStyle/>
                    <a:p>
                      <a:endParaRPr lang="fr-FR"/>
                    </a:p>
                  </a:txBody>
                  <a:tcPr/>
                </a:tc>
                <a:tc>
                  <a:txBody>
                    <a:bodyPr/>
                    <a:lstStyle/>
                    <a:p>
                      <a:r>
                        <a:rPr lang="fr-FR" sz="1200" dirty="0" smtClean="0">
                          <a:latin typeface="Arial"/>
                          <a:cs typeface="Arial"/>
                        </a:rPr>
                        <a:t>Chaussettes</a:t>
                      </a:r>
                      <a:endParaRPr lang="fr-FR" sz="1200" dirty="0">
                        <a:latin typeface="Arial"/>
                        <a:cs typeface="Arial"/>
                      </a:endParaRPr>
                    </a:p>
                  </a:txBody>
                  <a:tcPr/>
                </a:tc>
                <a:tc>
                  <a:txBody>
                    <a:bodyPr/>
                    <a:lstStyle/>
                    <a:p>
                      <a:r>
                        <a:rPr lang="fr-FR" sz="1200" dirty="0" smtClean="0">
                          <a:latin typeface="Arial"/>
                          <a:cs typeface="Arial"/>
                        </a:rPr>
                        <a:t>Rouergue </a:t>
                      </a:r>
                      <a:endParaRPr lang="fr-FR" sz="1200" dirty="0">
                        <a:latin typeface="Arial"/>
                        <a:cs typeface="Arial"/>
                      </a:endParaRPr>
                    </a:p>
                  </a:txBody>
                  <a:tcPr/>
                </a:tc>
                <a:tc>
                  <a:txBody>
                    <a:bodyPr/>
                    <a:lstStyle/>
                    <a:p>
                      <a:pPr algn="ctr"/>
                      <a:r>
                        <a:rPr lang="fr-FR" sz="1200" dirty="0" smtClean="0">
                          <a:latin typeface="Arial"/>
                          <a:cs typeface="Arial"/>
                        </a:rPr>
                        <a:t>2</a:t>
                      </a:r>
                      <a:endParaRPr lang="fr-FR" sz="1200" dirty="0">
                        <a:latin typeface="Arial"/>
                        <a:cs typeface="Arial"/>
                      </a:endParaRPr>
                    </a:p>
                  </a:txBody>
                  <a:tcPr/>
                </a:tc>
              </a:tr>
              <a:tr h="375658">
                <a:tc>
                  <a:txBody>
                    <a:bodyPr/>
                    <a:lstStyle/>
                    <a:p>
                      <a:endParaRPr lang="fr-FR" sz="1200" dirty="0">
                        <a:latin typeface="Arial"/>
                        <a:cs typeface="Arial"/>
                      </a:endParaRPr>
                    </a:p>
                  </a:txBody>
                  <a:tcPr/>
                </a:tc>
                <a:tc gridSpan="2">
                  <a:txBody>
                    <a:bodyPr/>
                    <a:lstStyle/>
                    <a:p>
                      <a:pPr algn="l"/>
                      <a:r>
                        <a:rPr lang="fr-FR" sz="1200" kern="1200" dirty="0" smtClean="0">
                          <a:solidFill>
                            <a:schemeClr val="dk1"/>
                          </a:solidFill>
                          <a:effectLst/>
                          <a:latin typeface="Arial"/>
                          <a:ea typeface="+mn-ea"/>
                          <a:cs typeface="Arial"/>
                        </a:rPr>
                        <a:t>Cordell, Matthew</a:t>
                      </a:r>
                      <a:endParaRPr lang="fr-FR" sz="1200" dirty="0" smtClean="0">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Perdus dans la neige </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 Genévrier </a:t>
                      </a:r>
                      <a:endParaRPr lang="fr-FR" sz="1200" dirty="0" smtClean="0">
                        <a:latin typeface="Arial"/>
                        <a:cs typeface="Arial"/>
                      </a:endParaRPr>
                    </a:p>
                  </a:txBody>
                  <a:tcPr/>
                </a:tc>
                <a:tc>
                  <a:txBody>
                    <a:bodyPr/>
                    <a:lstStyle/>
                    <a:p>
                      <a:pPr algn="ctr"/>
                      <a:r>
                        <a:rPr lang="fr-FR" sz="1200" dirty="0" smtClean="0">
                          <a:latin typeface="Arial"/>
                          <a:cs typeface="Arial"/>
                        </a:rPr>
                        <a:t>1 à</a:t>
                      </a:r>
                      <a:r>
                        <a:rPr lang="fr-FR" sz="1200" baseline="0" dirty="0" smtClean="0">
                          <a:latin typeface="Arial"/>
                          <a:cs typeface="Arial"/>
                        </a:rPr>
                        <a:t> 4</a:t>
                      </a:r>
                      <a:endParaRPr lang="fr-FR" sz="1200" dirty="0">
                        <a:latin typeface="Arial"/>
                        <a:cs typeface="Arial"/>
                      </a:endParaRPr>
                    </a:p>
                  </a:txBody>
                  <a:tcPr/>
                </a:tc>
              </a:tr>
              <a:tr h="357770">
                <a:tc>
                  <a:txBody>
                    <a:bodyPr/>
                    <a:lstStyle/>
                    <a:p>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Couprie, Katy </a:t>
                      </a:r>
                      <a:endParaRPr lang="fr-FR" sz="1200" dirty="0" smtClean="0">
                        <a:latin typeface="Arial"/>
                        <a:cs typeface="Arial"/>
                      </a:endParaRPr>
                    </a:p>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Louchard, Antonin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Tout un monde </a:t>
                      </a:r>
                      <a:endParaRPr lang="fr-FR" sz="1200" dirty="0" smtClean="0">
                        <a:latin typeface="Arial"/>
                        <a:cs typeface="Arial"/>
                      </a:endParaRPr>
                    </a:p>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Thierry Magnier </a:t>
                      </a:r>
                      <a:endParaRPr lang="fr-FR" sz="1200" dirty="0" smtClean="0">
                        <a:latin typeface="Arial"/>
                        <a:cs typeface="Arial"/>
                      </a:endParaRPr>
                    </a:p>
                  </a:txBody>
                  <a:tcPr/>
                </a:tc>
                <a:tc>
                  <a:txBody>
                    <a:bodyPr/>
                    <a:lstStyle/>
                    <a:p>
                      <a:pPr algn="ctr"/>
                      <a:r>
                        <a:rPr lang="fr-FR" sz="1200" dirty="0" smtClean="0">
                          <a:latin typeface="Arial"/>
                          <a:cs typeface="Arial"/>
                        </a:rPr>
                        <a:t>2 à 4</a:t>
                      </a:r>
                      <a:endParaRPr lang="fr-FR" sz="1200" dirty="0">
                        <a:latin typeface="Arial"/>
                        <a:cs typeface="Arial"/>
                      </a:endParaRPr>
                    </a:p>
                  </a:txBody>
                  <a:tcPr/>
                </a:tc>
              </a:tr>
              <a:tr h="329894">
                <a:tc>
                  <a:txBody>
                    <a:bodyPr/>
                    <a:lstStyle/>
                    <a:p>
                      <a:endParaRPr lang="fr-FR" sz="1200" dirty="0">
                        <a:latin typeface="Arial"/>
                        <a:cs typeface="Arial"/>
                      </a:endParaRPr>
                    </a:p>
                  </a:txBody>
                  <a:tcPr/>
                </a:tc>
                <a:tc gridSpan="2">
                  <a:txBody>
                    <a:bodyPr/>
                    <a:lstStyle/>
                    <a:p>
                      <a:pPr algn="l"/>
                      <a:r>
                        <a:rPr lang="fr-FR" sz="1200" kern="1200" dirty="0" smtClean="0">
                          <a:solidFill>
                            <a:schemeClr val="dk1"/>
                          </a:solidFill>
                          <a:effectLst/>
                          <a:latin typeface="Arial"/>
                          <a:ea typeface="+mn-ea"/>
                          <a:cs typeface="Arial"/>
                        </a:rPr>
                        <a:t>Crausaz, Anne</a:t>
                      </a:r>
                      <a:endParaRPr lang="fr-FR" sz="1200" dirty="0" smtClean="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Raymond rêve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MeMo</a:t>
                      </a:r>
                      <a:endParaRPr lang="fr-FR" sz="1200" dirty="0">
                        <a:latin typeface="Arial"/>
                        <a:cs typeface="Arial"/>
                      </a:endParaRPr>
                    </a:p>
                  </a:txBody>
                  <a:tcPr/>
                </a:tc>
                <a:tc>
                  <a:txBody>
                    <a:bodyPr/>
                    <a:lstStyle/>
                    <a:p>
                      <a:pPr algn="ctr"/>
                      <a:r>
                        <a:rPr lang="fr-FR" sz="1200" dirty="0" smtClean="0">
                          <a:latin typeface="Arial"/>
                          <a:cs typeface="Arial"/>
                        </a:rPr>
                        <a:t>3</a:t>
                      </a:r>
                      <a:endParaRPr lang="fr-FR" sz="1200" dirty="0">
                        <a:latin typeface="Arial"/>
                        <a:cs typeface="Arial"/>
                      </a:endParaRPr>
                    </a:p>
                  </a:txBody>
                  <a:tcPr/>
                </a:tc>
              </a:tr>
              <a:tr h="355683">
                <a:tc>
                  <a:txBody>
                    <a:bodyPr/>
                    <a:lstStyle/>
                    <a:p>
                      <a:endParaRPr lang="fr-FR" sz="1200" dirty="0">
                        <a:latin typeface="Arial"/>
                        <a:cs typeface="Arial"/>
                      </a:endParaRPr>
                    </a:p>
                  </a:txBody>
                  <a:tcPr/>
                </a:tc>
                <a:tc gridSpan="2">
                  <a:txBody>
                    <a:bodyPr/>
                    <a:lstStyle/>
                    <a:p>
                      <a:pPr algn="l"/>
                      <a:r>
                        <a:rPr lang="fr-FR" sz="1200" kern="1200" dirty="0" smtClean="0">
                          <a:solidFill>
                            <a:schemeClr val="dk1"/>
                          </a:solidFill>
                          <a:effectLst/>
                          <a:latin typeface="Arial"/>
                          <a:ea typeface="+mn-ea"/>
                          <a:cs typeface="Arial"/>
                        </a:rPr>
                        <a:t>Cumont, Louise-Marie</a:t>
                      </a:r>
                      <a:endParaRPr lang="fr-FR" sz="1200" dirty="0" smtClean="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En voiture !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MeMo </a:t>
                      </a:r>
                      <a:endParaRPr lang="fr-FR" sz="1200" dirty="0" smtClean="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4 </a:t>
                      </a:r>
                      <a:endParaRPr lang="fr-FR" sz="1200" dirty="0" smtClean="0">
                        <a:latin typeface="Arial"/>
                        <a:cs typeface="Arial"/>
                      </a:endParaRPr>
                    </a:p>
                  </a:txBody>
                  <a:tcPr/>
                </a:tc>
              </a:tr>
              <a:tr h="411435">
                <a:tc>
                  <a:txBody>
                    <a:bodyPr/>
                    <a:lstStyle/>
                    <a:p>
                      <a:endParaRPr lang="fr-FR" sz="1200" dirty="0">
                        <a:latin typeface="Arial"/>
                        <a:cs typeface="Arial"/>
                      </a:endParaRPr>
                    </a:p>
                  </a:txBody>
                  <a:tcPr/>
                </a:tc>
                <a:tc gridSpan="2">
                  <a:txBody>
                    <a:bodyPr/>
                    <a:lstStyle/>
                    <a:p>
                      <a:pPr algn="l"/>
                      <a:r>
                        <a:rPr lang="fr-FR" sz="1200" kern="1200" dirty="0" smtClean="0">
                          <a:solidFill>
                            <a:schemeClr val="dk1"/>
                          </a:solidFill>
                          <a:effectLst/>
                          <a:latin typeface="Arial"/>
                          <a:ea typeface="+mn-ea"/>
                          <a:cs typeface="Arial"/>
                        </a:rPr>
                        <a:t>Dé, Claire</a:t>
                      </a:r>
                      <a:endParaRPr lang="fr-FR" sz="1200" dirty="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Ouvre les yeux ! </a:t>
                      </a:r>
                      <a:endParaRPr lang="fr-FR" sz="1200" dirty="0" smtClean="0">
                        <a:latin typeface="Arial"/>
                        <a:cs typeface="Arial"/>
                      </a:endParaRPr>
                    </a:p>
                    <a:p>
                      <a:endParaRPr lang="fr-FR" sz="1200" dirty="0">
                        <a:latin typeface="Arial"/>
                        <a:cs typeface="Arial"/>
                      </a:endParaRPr>
                    </a:p>
                  </a:txBody>
                  <a:tcPr/>
                </a:tc>
                <a:tc>
                  <a:txBody>
                    <a:bodyPr/>
                    <a:lstStyle/>
                    <a:p>
                      <a:r>
                        <a:rPr lang="fr-FR" sz="1200" dirty="0" smtClean="0">
                          <a:latin typeface="Arial"/>
                          <a:cs typeface="Arial"/>
                        </a:rPr>
                        <a:t>Les Grandes Personnes</a:t>
                      </a:r>
                      <a:endParaRPr lang="fr-FR" sz="1200" dirty="0">
                        <a:latin typeface="Arial"/>
                        <a:cs typeface="Arial"/>
                      </a:endParaRPr>
                    </a:p>
                  </a:txBody>
                  <a:tcPr/>
                </a:tc>
                <a:tc>
                  <a:txBody>
                    <a:bodyPr/>
                    <a:lstStyle/>
                    <a:p>
                      <a:pPr algn="ctr"/>
                      <a:r>
                        <a:rPr lang="fr-FR" sz="1200" dirty="0" smtClean="0">
                          <a:latin typeface="Arial"/>
                          <a:cs typeface="Arial"/>
                        </a:rPr>
                        <a:t>1 à 4</a:t>
                      </a:r>
                      <a:endParaRPr lang="fr-FR" sz="1200" dirty="0">
                        <a:latin typeface="Arial"/>
                        <a:cs typeface="Arial"/>
                      </a:endParaRPr>
                    </a:p>
                  </a:txBody>
                  <a:tcPr/>
                </a:tc>
              </a:tr>
              <a:tr h="367757">
                <a:tc>
                  <a:txBody>
                    <a:bodyPr/>
                    <a:lstStyle/>
                    <a:p>
                      <a:endParaRPr lang="fr-FR" sz="1200" dirty="0">
                        <a:latin typeface="Arial"/>
                        <a:cs typeface="Arial"/>
                      </a:endParaRPr>
                    </a:p>
                  </a:txBody>
                  <a:tcPr/>
                </a:tc>
                <a:tc gridSpan="2">
                  <a:txBody>
                    <a:bodyPr/>
                    <a:lstStyle/>
                    <a:p>
                      <a:pPr algn="l"/>
                      <a:r>
                        <a:rPr lang="fr-FR" sz="1200" kern="1200" dirty="0" smtClean="0">
                          <a:solidFill>
                            <a:schemeClr val="dk1"/>
                          </a:solidFill>
                          <a:effectLst/>
                          <a:latin typeface="Arial"/>
                          <a:ea typeface="+mn-ea"/>
                          <a:cs typeface="Arial"/>
                        </a:rPr>
                        <a:t>Erlbruch, Wolf</a:t>
                      </a:r>
                      <a:endParaRPr lang="fr-FR" sz="1200" dirty="0">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Les dix petits harengs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La Joie de Lire </a:t>
                      </a:r>
                      <a:endParaRPr lang="fr-FR" sz="1200" dirty="0" smtClean="0">
                        <a:latin typeface="Arial"/>
                        <a:cs typeface="Arial"/>
                      </a:endParaRPr>
                    </a:p>
                  </a:txBody>
                  <a:tcPr/>
                </a:tc>
                <a:tc>
                  <a:txBody>
                    <a:bodyPr/>
                    <a:lstStyle/>
                    <a:p>
                      <a:pPr algn="ctr"/>
                      <a:r>
                        <a:rPr lang="fr-FR" sz="1200" dirty="0" smtClean="0">
                          <a:latin typeface="Arial"/>
                          <a:cs typeface="Arial"/>
                        </a:rPr>
                        <a:t>3 -</a:t>
                      </a:r>
                      <a:r>
                        <a:rPr lang="fr-FR" sz="1200" baseline="0" dirty="0" smtClean="0">
                          <a:latin typeface="Arial"/>
                          <a:cs typeface="Arial"/>
                        </a:rPr>
                        <a:t> 4</a:t>
                      </a:r>
                      <a:endParaRPr lang="fr-FR" sz="1200" dirty="0">
                        <a:latin typeface="Arial"/>
                        <a:cs typeface="Arial"/>
                      </a:endParaRPr>
                    </a:p>
                  </a:txBody>
                  <a:tcPr/>
                </a:tc>
              </a:tr>
              <a:tr h="357770">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Fayolle, Marion</a:t>
                      </a:r>
                      <a:endParaRPr lang="fr-FR" sz="1200" dirty="0" smtClean="0">
                        <a:latin typeface="Arial"/>
                        <a:cs typeface="Arial"/>
                      </a:endParaRPr>
                    </a:p>
                    <a:p>
                      <a:endParaRPr lang="fr-FR" sz="1200" dirty="0">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Nappe comme neige </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Notari </a:t>
                      </a:r>
                      <a:endParaRPr lang="fr-FR" sz="1200" dirty="0" smtClean="0">
                        <a:latin typeface="Arial"/>
                        <a:cs typeface="Arial"/>
                      </a:endParaRPr>
                    </a:p>
                    <a:p>
                      <a:endParaRPr lang="fr-FR" sz="1200" dirty="0">
                        <a:latin typeface="Arial"/>
                        <a:cs typeface="Arial"/>
                      </a:endParaRPr>
                    </a:p>
                  </a:txBody>
                  <a:tcPr/>
                </a:tc>
                <a:tc>
                  <a:txBody>
                    <a:bodyPr/>
                    <a:lstStyle/>
                    <a:p>
                      <a:pPr algn="ctr"/>
                      <a:r>
                        <a:rPr lang="fr-FR" sz="1200" dirty="0" smtClean="0">
                          <a:latin typeface="Arial"/>
                          <a:cs typeface="Arial"/>
                        </a:rPr>
                        <a:t>1 à 4</a:t>
                      </a:r>
                      <a:endParaRPr lang="fr-FR" sz="1200" dirty="0">
                        <a:latin typeface="Arial"/>
                        <a:cs typeface="Arial"/>
                      </a:endParaRPr>
                    </a:p>
                  </a:txBody>
                  <a:tcPr/>
                </a:tc>
              </a:tr>
              <a:tr h="375658">
                <a:tc>
                  <a:txBody>
                    <a:bodyPr/>
                    <a:lstStyle/>
                    <a:p>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Fox, Mem</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Oxenbury, Helen</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2 petites mains et 2 petits pieds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Gallimard Jeunesse </a:t>
                      </a:r>
                      <a:endParaRPr lang="fr-FR" sz="1200" dirty="0" smtClean="0">
                        <a:latin typeface="Arial"/>
                        <a:cs typeface="Arial"/>
                      </a:endParaRPr>
                    </a:p>
                  </a:txBody>
                  <a:tcPr/>
                </a:tc>
                <a:tc>
                  <a:txBody>
                    <a:bodyPr/>
                    <a:lstStyle/>
                    <a:p>
                      <a:pPr algn="ctr"/>
                      <a:r>
                        <a:rPr lang="fr-FR" sz="1200" dirty="0" smtClean="0">
                          <a:latin typeface="Arial"/>
                          <a:cs typeface="Arial"/>
                        </a:rPr>
                        <a:t>2</a:t>
                      </a:r>
                      <a:endParaRPr lang="fr-FR" sz="1200" dirty="0">
                        <a:latin typeface="Arial"/>
                        <a:cs typeface="Arial"/>
                      </a:endParaRPr>
                    </a:p>
                  </a:txBody>
                  <a:tcPr/>
                </a:tc>
              </a:tr>
              <a:tr h="357770">
                <a:tc>
                  <a:txBody>
                    <a:bodyPr/>
                    <a:lstStyle/>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Grive, Catherine</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Spricigo, Jean- François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Pour grandir, il faut...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Rouergue</a:t>
                      </a:r>
                      <a:endParaRPr lang="fr-FR" sz="1200" dirty="0">
                        <a:latin typeface="Arial"/>
                        <a:cs typeface="Arial"/>
                      </a:endParaRPr>
                    </a:p>
                  </a:txBody>
                  <a:tcPr/>
                </a:tc>
                <a:tc>
                  <a:txBody>
                    <a:bodyPr/>
                    <a:lstStyle/>
                    <a:p>
                      <a:pPr algn="ctr"/>
                      <a:r>
                        <a:rPr lang="fr-FR" sz="1200" dirty="0" smtClean="0">
                          <a:latin typeface="Arial"/>
                          <a:cs typeface="Arial"/>
                        </a:rPr>
                        <a:t>1</a:t>
                      </a:r>
                      <a:endParaRPr lang="fr-FR" sz="1200" dirty="0">
                        <a:latin typeface="Arial"/>
                        <a:cs typeface="Arial"/>
                      </a:endParaRPr>
                    </a:p>
                  </a:txBody>
                  <a:tcPr/>
                </a:tc>
              </a:tr>
              <a:tr h="357770">
                <a:tc>
                  <a:txBody>
                    <a:bodyPr/>
                    <a:lstStyle/>
                    <a:p>
                      <a:endParaRPr lang="fr-FR" sz="1200" dirty="0">
                        <a:latin typeface="Arial"/>
                        <a:cs typeface="Arial"/>
                      </a:endParaRPr>
                    </a:p>
                  </a:txBody>
                  <a:tcPr/>
                </a:tc>
                <a:tc>
                  <a:txBody>
                    <a:bodyPr/>
                    <a:lstStyle/>
                    <a:p>
                      <a:r>
                        <a:rPr lang="fr-FR" sz="1200" dirty="0" smtClean="0">
                          <a:latin typeface="Arial"/>
                          <a:cs typeface="Arial"/>
                        </a:rPr>
                        <a:t>Guillevic</a:t>
                      </a:r>
                      <a:endParaRPr lang="fr-FR" sz="1200" dirty="0">
                        <a:latin typeface="Arial"/>
                        <a:cs typeface="Arial"/>
                      </a:endParaRPr>
                    </a:p>
                  </a:txBody>
                  <a:tcPr/>
                </a:tc>
                <a:tc>
                  <a:txBody>
                    <a:bodyPr/>
                    <a:lstStyle/>
                    <a:p>
                      <a:r>
                        <a:rPr lang="fr-FR" sz="1200" dirty="0" smtClean="0">
                          <a:latin typeface="Arial"/>
                          <a:cs typeface="Arial"/>
                        </a:rPr>
                        <a:t>Perrin, Clotilde</a:t>
                      </a:r>
                      <a:endParaRPr lang="fr-FR" sz="1200" dirty="0">
                        <a:latin typeface="Arial"/>
                        <a:cs typeface="Arial"/>
                      </a:endParaRPr>
                    </a:p>
                  </a:txBody>
                  <a:tcPr/>
                </a:tc>
                <a:tc>
                  <a:txBody>
                    <a:bodyPr/>
                    <a:lstStyle/>
                    <a:p>
                      <a:r>
                        <a:rPr lang="fr-FR" sz="1200" dirty="0" smtClean="0">
                          <a:latin typeface="Arial"/>
                          <a:cs typeface="Arial"/>
                        </a:rPr>
                        <a:t>Image</a:t>
                      </a:r>
                      <a:endParaRPr lang="fr-FR" sz="1200" dirty="0">
                        <a:latin typeface="Arial"/>
                        <a:cs typeface="Arial"/>
                      </a:endParaRPr>
                    </a:p>
                  </a:txBody>
                  <a:tcPr/>
                </a:tc>
                <a:tc>
                  <a:txBody>
                    <a:bodyPr/>
                    <a:lstStyle/>
                    <a:p>
                      <a:r>
                        <a:rPr lang="fr-FR" sz="1200" dirty="0" smtClean="0">
                          <a:latin typeface="Arial"/>
                          <a:cs typeface="Arial"/>
                        </a:rPr>
                        <a:t>Rue du Monde</a:t>
                      </a:r>
                      <a:endParaRPr lang="fr-FR" sz="1200" dirty="0">
                        <a:latin typeface="Arial"/>
                        <a:cs typeface="Arial"/>
                      </a:endParaRPr>
                    </a:p>
                  </a:txBody>
                  <a:tcPr/>
                </a:tc>
                <a:tc>
                  <a:txBody>
                    <a:bodyPr/>
                    <a:lstStyle/>
                    <a:p>
                      <a:pPr algn="ctr"/>
                      <a:r>
                        <a:rPr lang="fr-FR" sz="1200" dirty="0" smtClean="0">
                          <a:latin typeface="Arial"/>
                          <a:cs typeface="Arial"/>
                        </a:rPr>
                        <a:t>3</a:t>
                      </a:r>
                      <a:endParaRPr lang="fr-FR" sz="1200" dirty="0">
                        <a:latin typeface="Arial"/>
                        <a:cs typeface="Arial"/>
                      </a:endParaRPr>
                    </a:p>
                  </a:txBody>
                  <a:tcP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393203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78084561"/>
              </p:ext>
            </p:extLst>
          </p:nvPr>
        </p:nvGraphicFramePr>
        <p:xfrm>
          <a:off x="288355" y="1459514"/>
          <a:ext cx="8658986" cy="4878411"/>
        </p:xfrm>
        <a:graphic>
          <a:graphicData uri="http://schemas.openxmlformats.org/drawingml/2006/table">
            <a:tbl>
              <a:tblPr firstRow="1" bandRow="1">
                <a:tableStyleId>{F5AB1C69-6EDB-4FF4-983F-18BD219EF322}</a:tableStyleId>
              </a:tblPr>
              <a:tblGrid>
                <a:gridCol w="272061"/>
                <a:gridCol w="1490141"/>
                <a:gridCol w="1516341"/>
                <a:gridCol w="2932074"/>
                <a:gridCol w="1637618"/>
                <a:gridCol w="810751"/>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Herbauts, Anne</a:t>
                      </a:r>
                      <a:endParaRPr lang="fr-FR" sz="1200" dirty="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Que fait la lune la nuit ?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Casterman </a:t>
                      </a:r>
                      <a:endParaRPr lang="fr-FR" sz="1200" dirty="0" smtClean="0">
                        <a:latin typeface="Arial"/>
                        <a:cs typeface="Arial"/>
                      </a:endParaRPr>
                    </a:p>
                  </a:txBody>
                  <a:tcPr/>
                </a:tc>
                <a:tc>
                  <a:txBody>
                    <a:bodyPr/>
                    <a:lstStyle/>
                    <a:p>
                      <a:pPr algn="ctr"/>
                      <a:r>
                        <a:rPr lang="fr-FR" sz="1200" dirty="0" smtClean="0">
                          <a:latin typeface="Arial"/>
                          <a:cs typeface="Arial"/>
                        </a:rPr>
                        <a:t>2</a:t>
                      </a:r>
                      <a:endParaRPr lang="fr-FR" sz="1200" dirty="0">
                        <a:latin typeface="Arial"/>
                        <a:cs typeface="Arial"/>
                      </a:endParaRPr>
                    </a:p>
                  </a:txBody>
                  <a:tcPr/>
                </a:tc>
              </a:tr>
              <a:tr h="339882">
                <a:tc>
                  <a:txBody>
                    <a:bodyPr/>
                    <a:lstStyle/>
                    <a:p>
                      <a:endParaRPr lang="fr-FR" sz="1200">
                        <a:latin typeface="Arial"/>
                        <a:cs typeface="Arial"/>
                      </a:endParaRPr>
                    </a:p>
                  </a:txBody>
                  <a:tcPr/>
                </a:tc>
                <a:tc>
                  <a:txBody>
                    <a:bodyPr/>
                    <a:lstStyle/>
                    <a:p>
                      <a:r>
                        <a:rPr lang="fr-FR" sz="1200" kern="1200" dirty="0" smtClean="0">
                          <a:solidFill>
                            <a:schemeClr val="dk1"/>
                          </a:solidFill>
                          <a:effectLst/>
                          <a:latin typeface="Arial"/>
                          <a:ea typeface="+mn-ea"/>
                          <a:cs typeface="Arial"/>
                        </a:rPr>
                        <a:t>Ho, Minfong</a:t>
                      </a:r>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Meade, Holly </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Chuuut!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Flammarion - Père- Castor </a:t>
                      </a:r>
                      <a:endParaRPr lang="fr-FR" sz="1200" dirty="0" smtClean="0">
                        <a:latin typeface="Arial"/>
                        <a:cs typeface="Arial"/>
                      </a:endParaRPr>
                    </a:p>
                  </a:txBody>
                  <a:tcPr/>
                </a:tc>
                <a:tc>
                  <a:txBody>
                    <a:bodyPr/>
                    <a:lstStyle/>
                    <a:p>
                      <a:pPr algn="ctr"/>
                      <a:r>
                        <a:rPr lang="fr-FR" sz="1200" dirty="0" smtClean="0">
                          <a:latin typeface="Arial"/>
                          <a:cs typeface="Arial"/>
                        </a:rPr>
                        <a:t>3</a:t>
                      </a:r>
                      <a:endParaRPr lang="fr-FR" sz="1200" dirty="0">
                        <a:latin typeface="Arial"/>
                        <a:cs typeface="Arial"/>
                      </a:endParaRPr>
                    </a:p>
                  </a:txBody>
                  <a:tcPr/>
                </a:tc>
              </a:tr>
              <a:tr h="375658">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Humbert, Nicolette</a:t>
                      </a:r>
                      <a:endParaRPr lang="fr-FR" sz="1200" dirty="0">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Que s'est-il passé ? </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La Joie de Lire </a:t>
                      </a:r>
                      <a:endParaRPr lang="fr-FR" sz="1200" dirty="0" smtClean="0">
                        <a:latin typeface="Arial"/>
                        <a:cs typeface="Arial"/>
                      </a:endParaRPr>
                    </a:p>
                  </a:txBody>
                  <a:tcPr/>
                </a:tc>
                <a:tc>
                  <a:txBody>
                    <a:bodyPr/>
                    <a:lstStyle/>
                    <a:p>
                      <a:pPr algn="ctr"/>
                      <a:r>
                        <a:rPr lang="fr-FR" sz="1200" dirty="0" smtClean="0">
                          <a:latin typeface="Arial"/>
                          <a:cs typeface="Arial"/>
                        </a:rPr>
                        <a:t>1 à 4</a:t>
                      </a:r>
                      <a:endParaRPr lang="fr-FR" sz="1200" dirty="0">
                        <a:latin typeface="Arial"/>
                        <a:cs typeface="Arial"/>
                      </a:endParaRPr>
                    </a:p>
                  </a:txBody>
                  <a:tcPr/>
                </a:tc>
              </a:tr>
              <a:tr h="338492">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Jackowski, Amélie</a:t>
                      </a:r>
                      <a:endParaRPr lang="fr-FR" sz="1200" dirty="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Chut ! Il ne faut pas réveiller les petits lapins qui dorment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Rouergue </a:t>
                      </a:r>
                      <a:endParaRPr lang="fr-FR" sz="1200" dirty="0" smtClean="0">
                        <a:latin typeface="Arial"/>
                        <a:cs typeface="Arial"/>
                      </a:endParaRPr>
                    </a:p>
                    <a:p>
                      <a:endParaRPr lang="fr-FR" sz="1200" dirty="0">
                        <a:latin typeface="Arial"/>
                        <a:cs typeface="Arial"/>
                      </a:endParaRPr>
                    </a:p>
                  </a:txBody>
                  <a:tcPr/>
                </a:tc>
                <a:tc>
                  <a:txBody>
                    <a:bodyPr/>
                    <a:lstStyle/>
                    <a:p>
                      <a:pPr algn="ctr"/>
                      <a:endParaRPr lang="fr-FR" sz="1200">
                        <a:latin typeface="Arial"/>
                        <a:cs typeface="Arial"/>
                      </a:endParaRPr>
                    </a:p>
                  </a:txBody>
                  <a:tcPr/>
                </a:tc>
              </a:tr>
              <a:tr h="329894">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Jalibert, Maria</a:t>
                      </a:r>
                      <a:endParaRPr lang="fr-FR" sz="1200" dirty="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 joyeux abécédaire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Didier Jeunesse </a:t>
                      </a:r>
                      <a:endParaRPr lang="fr-FR" sz="1200" dirty="0" smtClean="0">
                        <a:latin typeface="Arial"/>
                        <a:cs typeface="Arial"/>
                      </a:endParaRPr>
                    </a:p>
                  </a:txBody>
                  <a:tcPr/>
                </a:tc>
                <a:tc>
                  <a:txBody>
                    <a:bodyPr/>
                    <a:lstStyle/>
                    <a:p>
                      <a:pPr algn="ctr"/>
                      <a:r>
                        <a:rPr lang="fr-FR" sz="1200" dirty="0" smtClean="0">
                          <a:latin typeface="Arial"/>
                          <a:cs typeface="Arial"/>
                        </a:rPr>
                        <a:t>3 - 4</a:t>
                      </a:r>
                      <a:endParaRPr lang="fr-FR" sz="1200" dirty="0">
                        <a:latin typeface="Arial"/>
                        <a:cs typeface="Arial"/>
                      </a:endParaRPr>
                    </a:p>
                  </a:txBody>
                  <a:tcPr/>
                </a:tc>
              </a:tr>
              <a:tr h="355683">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Jung, Jin-Ho</a:t>
                      </a:r>
                      <a:endParaRPr lang="fr-FR" sz="1200" dirty="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Regarde en haut !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Rue du Monde </a:t>
                      </a:r>
                      <a:endParaRPr lang="fr-FR" sz="1200" dirty="0" smtClean="0">
                        <a:latin typeface="Arial"/>
                        <a:cs typeface="Arial"/>
                      </a:endParaRPr>
                    </a:p>
                  </a:txBody>
                  <a:tcPr/>
                </a:tc>
                <a:tc>
                  <a:txBody>
                    <a:bodyPr/>
                    <a:lstStyle/>
                    <a:p>
                      <a:pPr algn="ctr"/>
                      <a:r>
                        <a:rPr lang="fr-FR" sz="1200" dirty="0" smtClean="0">
                          <a:latin typeface="Arial"/>
                          <a:cs typeface="Arial"/>
                        </a:rPr>
                        <a:t>4</a:t>
                      </a:r>
                      <a:endParaRPr lang="fr-FR" sz="1200" dirty="0">
                        <a:latin typeface="Arial"/>
                        <a:cs typeface="Arial"/>
                      </a:endParaRPr>
                    </a:p>
                  </a:txBody>
                  <a:tcPr/>
                </a:tc>
              </a:tr>
              <a:tr h="303187">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Krolak, Agata</a:t>
                      </a:r>
                      <a:endParaRPr lang="fr-FR" sz="1200" dirty="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Un ours comme ci, un ours comme ça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Rue du Monde </a:t>
                      </a:r>
                      <a:endParaRPr lang="fr-FR" sz="1200" dirty="0" smtClean="0">
                        <a:latin typeface="Arial"/>
                        <a:cs typeface="Arial"/>
                      </a:endParaRPr>
                    </a:p>
                  </a:txBody>
                  <a:tcPr/>
                </a:tc>
                <a:tc>
                  <a:txBody>
                    <a:bodyPr/>
                    <a:lstStyle/>
                    <a:p>
                      <a:pPr algn="ctr"/>
                      <a:r>
                        <a:rPr lang="fr-FR" sz="1200" dirty="0" smtClean="0">
                          <a:latin typeface="Arial"/>
                          <a:cs typeface="Arial"/>
                        </a:rPr>
                        <a:t>2 - 3</a:t>
                      </a:r>
                      <a:endParaRPr lang="fr-FR" sz="1200" dirty="0">
                        <a:latin typeface="Arial"/>
                        <a:cs typeface="Arial"/>
                      </a:endParaRPr>
                    </a:p>
                  </a:txBody>
                  <a:tcPr/>
                </a:tc>
              </a:tr>
              <a:tr h="367757">
                <a:tc>
                  <a:txBody>
                    <a:bodyPr/>
                    <a:lstStyle/>
                    <a:p>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Lambersy, Werner</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Léonard, Aude</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 sous-marin de papier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Møtus </a:t>
                      </a:r>
                      <a:endParaRPr lang="fr-FR" sz="1200" dirty="0" smtClean="0">
                        <a:latin typeface="Arial"/>
                        <a:cs typeface="Arial"/>
                      </a:endParaRPr>
                    </a:p>
                  </a:txBody>
                  <a:tcPr/>
                </a:tc>
                <a:tc>
                  <a:txBody>
                    <a:bodyPr/>
                    <a:lstStyle/>
                    <a:p>
                      <a:pPr algn="ctr"/>
                      <a:r>
                        <a:rPr lang="fr-FR" sz="1200" dirty="0" smtClean="0">
                          <a:latin typeface="Arial"/>
                          <a:cs typeface="Arial"/>
                        </a:rPr>
                        <a:t>2</a:t>
                      </a:r>
                      <a:endParaRPr lang="fr-FR" sz="1200" dirty="0">
                        <a:latin typeface="Arial"/>
                        <a:cs typeface="Arial"/>
                      </a:endParaRPr>
                    </a:p>
                  </a:txBody>
                  <a:tcPr/>
                </a:tc>
              </a:tr>
              <a:tr h="357770">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Crozon, Alain &amp; Lanchais, Aurélie</a:t>
                      </a:r>
                      <a:endParaRPr lang="fr-FR" sz="1200" dirty="0" smtClean="0">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Qui suis-je ?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 Seuil Jeunesse </a:t>
                      </a:r>
                      <a:endParaRPr lang="fr-FR" sz="1200" dirty="0" smtClean="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2 </a:t>
                      </a:r>
                      <a:endParaRPr lang="fr-FR" sz="1200" dirty="0" smtClean="0">
                        <a:latin typeface="Arial"/>
                        <a:cs typeface="Arial"/>
                      </a:endParaRPr>
                    </a:p>
                  </a:txBody>
                  <a:tcPr/>
                </a:tc>
              </a:tr>
              <a:tr h="375658">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Le Bec, Gwendal</a:t>
                      </a:r>
                      <a:endParaRPr lang="fr-FR" sz="1200" dirty="0">
                        <a:latin typeface="Arial"/>
                        <a:cs typeface="Arial"/>
                      </a:endParaRPr>
                    </a:p>
                  </a:txBody>
                  <a:tcPr/>
                </a:tc>
                <a:tc hMerge="1">
                  <a:txBody>
                    <a:bodyPr/>
                    <a:lstStyle/>
                    <a:p>
                      <a:endParaRPr lang="fr-FR" dirty="0"/>
                    </a:p>
                  </a:txBody>
                  <a:tcPr/>
                </a:tc>
                <a:tc>
                  <a:txBody>
                    <a:bodyPr/>
                    <a:lstStyle/>
                    <a:p>
                      <a:r>
                        <a:rPr lang="fr-FR" sz="1200" kern="1200" dirty="0" smtClean="0">
                          <a:solidFill>
                            <a:schemeClr val="dk1"/>
                          </a:solidFill>
                          <a:effectLst/>
                          <a:latin typeface="Arial"/>
                          <a:ea typeface="+mn-ea"/>
                          <a:cs typeface="Arial"/>
                        </a:rPr>
                        <a:t>Un Bois</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Albin Michel Jeunesse </a:t>
                      </a:r>
                      <a:endParaRPr lang="fr-FR" sz="1200" dirty="0" smtClean="0">
                        <a:latin typeface="Arial"/>
                        <a:cs typeface="Arial"/>
                      </a:endParaRPr>
                    </a:p>
                  </a:txBody>
                  <a:tcPr/>
                </a:tc>
                <a:tc>
                  <a:txBody>
                    <a:bodyPr/>
                    <a:lstStyle/>
                    <a:p>
                      <a:pPr algn="ctr"/>
                      <a:r>
                        <a:rPr lang="fr-FR" sz="1200" dirty="0" smtClean="0">
                          <a:latin typeface="Arial"/>
                          <a:cs typeface="Arial"/>
                        </a:rPr>
                        <a:t>3 - 4</a:t>
                      </a:r>
                      <a:endParaRPr lang="fr-FR" sz="1200" dirty="0">
                        <a:latin typeface="Arial"/>
                        <a:cs typeface="Arial"/>
                      </a:endParaRPr>
                    </a:p>
                  </a:txBody>
                  <a:tcPr/>
                </a:tc>
              </a:tr>
              <a:tr h="357770">
                <a:tc>
                  <a:txBody>
                    <a:bodyPr/>
                    <a:lstStyle/>
                    <a:p>
                      <a:endParaRPr lang="fr-FR" sz="1200" dirty="0">
                        <a:latin typeface="Arial"/>
                        <a:cs typeface="Arial"/>
                      </a:endParaRPr>
                    </a:p>
                  </a:txBody>
                  <a:tcPr/>
                </a:tc>
                <a:tc gridSpan="2">
                  <a:txBody>
                    <a:bodyPr/>
                    <a:lstStyle/>
                    <a:p>
                      <a:r>
                        <a:rPr lang="fr-FR" sz="1200" kern="1200" dirty="0" smtClean="0">
                          <a:solidFill>
                            <a:schemeClr val="dk1"/>
                          </a:solidFill>
                          <a:effectLst/>
                          <a:latin typeface="Arial"/>
                          <a:ea typeface="+mn-ea"/>
                          <a:cs typeface="Arial"/>
                        </a:rPr>
                        <a:t>Lejonc, Régis</a:t>
                      </a:r>
                      <a:endParaRPr lang="fr-FR" sz="1200" dirty="0">
                        <a:latin typeface="Arial"/>
                        <a:cs typeface="Arial"/>
                      </a:endParaRPr>
                    </a:p>
                  </a:txBody>
                  <a:tcPr/>
                </a:tc>
                <a:tc hMerge="1">
                  <a:txBody>
                    <a:bodyPr/>
                    <a:lstStyle/>
                    <a:p>
                      <a:endParaRPr lang="fr-FR" dirty="0"/>
                    </a:p>
                  </a:txBody>
                  <a:tcPr/>
                </a:tc>
                <a:tc>
                  <a:txBody>
                    <a:bodyPr/>
                    <a:lstStyle/>
                    <a:p>
                      <a:r>
                        <a:rPr lang="fr-FR" sz="1200" kern="1200" dirty="0" smtClean="0">
                          <a:solidFill>
                            <a:schemeClr val="dk1"/>
                          </a:solidFill>
                          <a:effectLst/>
                          <a:latin typeface="Arial"/>
                          <a:ea typeface="+mn-ea"/>
                          <a:cs typeface="Arial"/>
                        </a:rPr>
                        <a:t>Ma voisine est amoureuse </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Actes sud junior </a:t>
                      </a:r>
                      <a:endParaRPr lang="fr-FR" sz="1200" dirty="0" smtClean="0">
                        <a:latin typeface="Arial"/>
                        <a:cs typeface="Arial"/>
                      </a:endParaRPr>
                    </a:p>
                  </a:txBody>
                  <a:tcPr/>
                </a:tc>
                <a:tc>
                  <a:txBody>
                    <a:bodyPr/>
                    <a:lstStyle/>
                    <a:p>
                      <a:pPr algn="ctr"/>
                      <a:r>
                        <a:rPr lang="fr-FR" sz="1200" dirty="0" smtClean="0">
                          <a:latin typeface="Arial"/>
                          <a:cs typeface="Arial"/>
                        </a:rPr>
                        <a:t>4</a:t>
                      </a:r>
                      <a:endParaRPr lang="fr-FR" sz="1200" dirty="0">
                        <a:latin typeface="Arial"/>
                        <a:cs typeface="Arial"/>
                      </a:endParaRPr>
                    </a:p>
                  </a:txBody>
                  <a:tcPr/>
                </a:tc>
              </a:tr>
              <a:tr h="357770">
                <a:tc>
                  <a:txBody>
                    <a:bodyPr/>
                    <a:lstStyle/>
                    <a:p>
                      <a:endParaRPr lang="fr-FR" sz="1200" dirty="0">
                        <a:latin typeface="Arial"/>
                        <a:cs typeface="Arial"/>
                      </a:endParaRPr>
                    </a:p>
                  </a:txBody>
                  <a:tcPr/>
                </a:tc>
                <a:tc>
                  <a:txBody>
                    <a:bodyPr/>
                    <a:lstStyle/>
                    <a:p>
                      <a:r>
                        <a:rPr lang="fr-FR" sz="1200" dirty="0" smtClean="0">
                          <a:latin typeface="Arial"/>
                          <a:cs typeface="Arial"/>
                        </a:rPr>
                        <a:t>Mapi</a:t>
                      </a:r>
                      <a:endParaRPr lang="fr-FR" sz="1200" dirty="0">
                        <a:latin typeface="Arial"/>
                        <a:cs typeface="Arial"/>
                      </a:endParaRPr>
                    </a:p>
                  </a:txBody>
                  <a:tcPr/>
                </a:tc>
                <a:tc>
                  <a:txBody>
                    <a:bodyPr/>
                    <a:lstStyle/>
                    <a:p>
                      <a:r>
                        <a:rPr lang="fr-FR" sz="1200" dirty="0" smtClean="0">
                          <a:latin typeface="Arial"/>
                          <a:cs typeface="Arial"/>
                        </a:rPr>
                        <a:t>Susumo, Fujimoto</a:t>
                      </a:r>
                      <a:endParaRPr lang="fr-FR" sz="1200" dirty="0">
                        <a:latin typeface="Arial"/>
                        <a:cs typeface="Arial"/>
                      </a:endParaRPr>
                    </a:p>
                  </a:txBody>
                  <a:tcPr/>
                </a:tc>
                <a:tc>
                  <a:txBody>
                    <a:bodyPr/>
                    <a:lstStyle/>
                    <a:p>
                      <a:r>
                        <a:rPr lang="fr-FR" sz="1200" dirty="0" smtClean="0">
                          <a:latin typeface="Arial"/>
                          <a:cs typeface="Arial"/>
                        </a:rPr>
                        <a:t>Si j’étais une souris</a:t>
                      </a:r>
                      <a:endParaRPr lang="fr-FR" sz="1200" dirty="0">
                        <a:latin typeface="Arial"/>
                        <a:cs typeface="Arial"/>
                      </a:endParaRPr>
                    </a:p>
                  </a:txBody>
                  <a:tcPr/>
                </a:tc>
                <a:tc>
                  <a:txBody>
                    <a:bodyPr/>
                    <a:lstStyle/>
                    <a:p>
                      <a:r>
                        <a:rPr lang="fr-FR" sz="1200" dirty="0" smtClean="0">
                          <a:latin typeface="Arial"/>
                          <a:cs typeface="Arial"/>
                        </a:rPr>
                        <a:t>Grasset Jeunesse</a:t>
                      </a:r>
                      <a:endParaRPr lang="fr-FR" sz="1200" dirty="0">
                        <a:latin typeface="Arial"/>
                        <a:cs typeface="Arial"/>
                      </a:endParaRPr>
                    </a:p>
                  </a:txBody>
                  <a:tcPr/>
                </a:tc>
                <a:tc>
                  <a:txBody>
                    <a:bodyPr/>
                    <a:lstStyle/>
                    <a:p>
                      <a:pPr algn="ctr"/>
                      <a:r>
                        <a:rPr lang="fr-FR" sz="1200" dirty="0" smtClean="0">
                          <a:latin typeface="Arial"/>
                          <a:cs typeface="Arial"/>
                        </a:rPr>
                        <a:t>2</a:t>
                      </a:r>
                      <a:endParaRPr lang="fr-FR" sz="1200" dirty="0">
                        <a:latin typeface="Arial"/>
                        <a:cs typeface="Arial"/>
                      </a:endParaRPr>
                    </a:p>
                  </a:txBody>
                  <a:tcP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3770926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26346869"/>
              </p:ext>
            </p:extLst>
          </p:nvPr>
        </p:nvGraphicFramePr>
        <p:xfrm>
          <a:off x="288353" y="1459514"/>
          <a:ext cx="8681242" cy="4818484"/>
        </p:xfrm>
        <a:graphic>
          <a:graphicData uri="http://schemas.openxmlformats.org/drawingml/2006/table">
            <a:tbl>
              <a:tblPr firstRow="1" bandRow="1">
                <a:tableStyleId>{F5AB1C69-6EDB-4FF4-983F-18BD219EF322}</a:tableStyleId>
              </a:tblPr>
              <a:tblGrid>
                <a:gridCol w="267060"/>
                <a:gridCol w="1462748"/>
                <a:gridCol w="1669896"/>
                <a:gridCol w="2878175"/>
                <a:gridCol w="1607515"/>
                <a:gridCol w="795848"/>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cs typeface="Arial"/>
                        </a:rPr>
                        <a:t>Maubille, Jean</a:t>
                      </a:r>
                    </a:p>
                  </a:txBody>
                  <a:tcPr marL="12700" marR="12700" marT="12700" marB="0" anchor="ctr"/>
                </a:tc>
                <a:tc hMerge="1">
                  <a:txBody>
                    <a:bodyPr/>
                    <a:lstStyle/>
                    <a:p>
                      <a:endParaRPr lang="fr-FR" sz="1200" dirty="0">
                        <a:latin typeface="Arial"/>
                        <a:cs typeface="Arial"/>
                      </a:endParaRPr>
                    </a:p>
                  </a:txBody>
                  <a:tcPr marL="12700" marR="12700" marT="12700" marB="0" anchor="ctr"/>
                </a:tc>
                <a:tc>
                  <a:txBody>
                    <a:bodyPr/>
                    <a:lstStyle/>
                    <a:p>
                      <a:pPr algn="l" fontAlgn="ctr"/>
                      <a:r>
                        <a:rPr lang="fr-FR" sz="1200" b="0" i="0" u="none" strike="noStrike" dirty="0">
                          <a:solidFill>
                            <a:srgbClr val="000000"/>
                          </a:solidFill>
                          <a:effectLst/>
                          <a:latin typeface="Arial"/>
                          <a:cs typeface="Arial"/>
                        </a:rPr>
                        <a:t>Une poule</a:t>
                      </a:r>
                      <a:r>
                        <a:rPr lang="fr-FR" sz="1200" b="1" i="0" u="none" strike="noStrike" dirty="0">
                          <a:solidFill>
                            <a:srgbClr val="974706"/>
                          </a:solidFill>
                          <a:effectLst/>
                          <a:latin typeface="Arial"/>
                          <a:cs typeface="Arial"/>
                        </a:rPr>
                        <a:t>*</a:t>
                      </a:r>
                      <a:endParaRPr lang="fr-FR" sz="1200" b="0" i="0" u="none" strike="noStrike" dirty="0">
                        <a:solidFill>
                          <a:srgbClr val="000000"/>
                        </a:solidFill>
                        <a:effectLst/>
                        <a:latin typeface="Arial"/>
                        <a:cs typeface="Arial"/>
                      </a:endParaRPr>
                    </a:p>
                  </a:txBody>
                  <a:tcPr marL="12700" marR="12700" marT="12700" marB="0" anchor="ctr"/>
                </a:tc>
                <a:tc>
                  <a:txBody>
                    <a:bodyPr/>
                    <a:lstStyle/>
                    <a:p>
                      <a:pPr algn="l" fontAlgn="ctr"/>
                      <a:r>
                        <a:rPr lang="fr-FR" sz="1200" b="0" i="0" u="none" strike="noStrike" dirty="0">
                          <a:solidFill>
                            <a:srgbClr val="000000"/>
                          </a:solidFill>
                          <a:effectLst/>
                          <a:latin typeface="Arial"/>
                          <a:cs typeface="Arial"/>
                        </a:rPr>
                        <a:t>L'école des loisirs</a:t>
                      </a:r>
                    </a:p>
                  </a:txBody>
                  <a:tcPr marL="12700" marR="12700" marT="12700" marB="0" anchor="ctr"/>
                </a:tc>
                <a:tc>
                  <a:txBody>
                    <a:bodyPr/>
                    <a:lstStyle/>
                    <a:p>
                      <a:pPr algn="ctr"/>
                      <a:r>
                        <a:rPr lang="fr-FR" sz="1200" dirty="0" smtClean="0">
                          <a:latin typeface="Arial"/>
                          <a:cs typeface="Arial"/>
                        </a:rPr>
                        <a:t>2 à 4</a:t>
                      </a:r>
                      <a:endParaRPr lang="fr-FR" sz="1200" dirty="0">
                        <a:latin typeface="Arial"/>
                        <a:cs typeface="Arial"/>
                      </a:endParaRPr>
                    </a:p>
                  </a:txBody>
                  <a:tcP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Millet, Séverin</a:t>
                      </a:r>
                    </a:p>
                  </a:txBody>
                  <a:tcPr marL="12700" marR="12700" marT="12700" marB="0" anchor="ctr"/>
                </a:tc>
                <a:tc hMerge="1">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Un soir de pleine lune dans mon jardin</a:t>
                      </a:r>
                    </a:p>
                  </a:txBody>
                  <a:tcPr marL="12700" marR="12700" marT="12700" marB="0" anchor="ctr"/>
                </a:tc>
                <a:tc>
                  <a:txBody>
                    <a:bodyPr/>
                    <a:lstStyle/>
                    <a:p>
                      <a:pPr algn="l" fontAlgn="ctr"/>
                      <a:r>
                        <a:rPr lang="fr-FR" sz="1200" b="0" i="0" u="none" strike="noStrike">
                          <a:solidFill>
                            <a:srgbClr val="000000"/>
                          </a:solidFill>
                          <a:effectLst/>
                          <a:latin typeface="Arial"/>
                        </a:rPr>
                        <a:t>Sarbacane</a:t>
                      </a:r>
                    </a:p>
                  </a:txBody>
                  <a:tcPr marL="12700" marR="12700" marT="12700" marB="0" anchor="ctr"/>
                </a:tc>
                <a:tc>
                  <a:txBody>
                    <a:bodyPr/>
                    <a:lstStyle/>
                    <a:p>
                      <a:pPr algn="ctr" fontAlgn="ctr"/>
                      <a:r>
                        <a:rPr lang="fr-FR" sz="1200" b="0" i="0" u="none" strike="noStrike" dirty="0">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Miyakoshi, Akiko</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sk-SK" sz="1200" b="1" i="0" u="none" strike="noStrike" dirty="0">
                          <a:solidFill>
                            <a:srgbClr val="000000"/>
                          </a:solidFill>
                          <a:effectLst/>
                          <a:latin typeface="Arial"/>
                        </a:rPr>
                        <a:t> </a:t>
                      </a:r>
                      <a:r>
                        <a:rPr lang="fr-FR" sz="1200" b="0" i="0" u="none" strike="noStrike" dirty="0" smtClean="0">
                          <a:solidFill>
                            <a:srgbClr val="000000"/>
                          </a:solidFill>
                          <a:effectLst/>
                          <a:latin typeface="Arial"/>
                        </a:rPr>
                        <a:t>Quand il fait nuit</a:t>
                      </a:r>
                    </a:p>
                  </a:txBody>
                  <a:tcPr marL="12700" marR="12700" marT="12700" marB="0" anchor="ctr"/>
                </a:tc>
                <a:tc>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dirty="0">
                          <a:solidFill>
                            <a:srgbClr val="000000"/>
                          </a:solidFill>
                          <a:effectLst/>
                          <a:latin typeface="Arial"/>
                        </a:rPr>
                        <a:t>Syros</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Pacovská, Květa</a:t>
                      </a:r>
                    </a:p>
                  </a:txBody>
                  <a:tcPr marL="12700" marR="12700" marT="12700" marB="0" anchor="ctr"/>
                </a:tc>
                <a:tc hMerge="1">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Alphabet</a:t>
                      </a:r>
                    </a:p>
                  </a:txBody>
                  <a:tcPr marL="12700" marR="12700" marT="12700" marB="0" anchor="ctr"/>
                </a:tc>
                <a:tc>
                  <a:txBody>
                    <a:bodyPr/>
                    <a:lstStyle/>
                    <a:p>
                      <a:pPr algn="l" fontAlgn="ctr"/>
                      <a:r>
                        <a:rPr lang="fr-FR" sz="1200" b="0" i="0" u="none" strike="noStrike">
                          <a:solidFill>
                            <a:srgbClr val="000000"/>
                          </a:solidFill>
                          <a:effectLst/>
                          <a:latin typeface="Arial"/>
                        </a:rPr>
                        <a:t>Minedition</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Pittau et Gervais</a:t>
                      </a:r>
                    </a:p>
                  </a:txBody>
                  <a:tcPr marL="12700" marR="12700" marT="12700" marB="0" anchor="ctr"/>
                </a:tc>
                <a:tc hMerge="1">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Les contraires</a:t>
                      </a:r>
                    </a:p>
                  </a:txBody>
                  <a:tcPr marL="12700" marR="12700" marT="12700" marB="0" anchor="ctr"/>
                </a:tc>
                <a:tc>
                  <a:txBody>
                    <a:bodyPr/>
                    <a:lstStyle/>
                    <a:p>
                      <a:pPr algn="l" fontAlgn="ctr"/>
                      <a:r>
                        <a:rPr lang="fr-FR" sz="1200" b="0" i="0" u="none" strike="noStrike">
                          <a:solidFill>
                            <a:srgbClr val="000000"/>
                          </a:solidFill>
                          <a:effectLst/>
                          <a:latin typeface="Arial"/>
                        </a:rPr>
                        <a:t>Seuil Jeunesse</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Poirier, Marie</a:t>
                      </a:r>
                    </a:p>
                  </a:txBody>
                  <a:tcPr marL="12700" marR="12700" marT="12700" marB="0" anchor="ctr"/>
                </a:tc>
                <a:tc hMerge="1">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Le rendez-vous de Monsieur Chat</a:t>
                      </a:r>
                    </a:p>
                  </a:txBody>
                  <a:tcPr marL="12700" marR="12700" marT="12700" marB="0" anchor="ctr"/>
                </a:tc>
                <a:tc>
                  <a:txBody>
                    <a:bodyPr/>
                    <a:lstStyle/>
                    <a:p>
                      <a:pPr algn="l" fontAlgn="ctr"/>
                      <a:r>
                        <a:rPr lang="fr-FR" sz="1200" b="0" i="0" u="none" strike="noStrike">
                          <a:solidFill>
                            <a:srgbClr val="000000"/>
                          </a:solidFill>
                          <a:effectLst/>
                          <a:latin typeface="Arial"/>
                        </a:rPr>
                        <a:t>Les Grandes Personnes</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Poirot-Bourdain, Hubert</a:t>
                      </a:r>
                    </a:p>
                  </a:txBody>
                  <a:tcPr marL="12700" marR="12700" marT="12700" marB="0" anchor="ctr"/>
                </a:tc>
                <a:tc hMerge="1">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Sous les étoiles</a:t>
                      </a:r>
                    </a:p>
                  </a:txBody>
                  <a:tcPr marL="12700" marR="12700" marT="12700" marB="0" anchor="ctr"/>
                </a:tc>
                <a:tc>
                  <a:txBody>
                    <a:bodyPr/>
                    <a:lstStyle/>
                    <a:p>
                      <a:pPr algn="l" fontAlgn="ctr"/>
                      <a:r>
                        <a:rPr lang="fr-FR" sz="1200" b="0" i="0" u="none" strike="noStrike">
                          <a:solidFill>
                            <a:srgbClr val="000000"/>
                          </a:solidFill>
                          <a:effectLst/>
                          <a:latin typeface="Arial"/>
                        </a:rPr>
                        <a:t>MeMo</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Ponti, Claude</a:t>
                      </a:r>
                    </a:p>
                  </a:txBody>
                  <a:tcPr marL="12700" marR="12700" marT="12700" marB="0" anchor="ctr"/>
                </a:tc>
                <a:tc hMerge="1">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L'album d'Adèle</a:t>
                      </a:r>
                    </a:p>
                  </a:txBody>
                  <a:tcPr marL="12700" marR="12700" marT="12700" marB="0" anchor="ctr"/>
                </a:tc>
                <a:tc>
                  <a:txBody>
                    <a:bodyPr/>
                    <a:lstStyle/>
                    <a:p>
                      <a:pPr algn="l" fontAlgn="ctr"/>
                      <a:r>
                        <a:rPr lang="fr-FR" sz="1200" b="0" i="0" u="none" strike="noStrike">
                          <a:solidFill>
                            <a:srgbClr val="000000"/>
                          </a:solidFill>
                          <a:effectLst/>
                          <a:latin typeface="Arial"/>
                        </a:rPr>
                        <a:t>Gallimard Jeunesse</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Prévert, Jacques</a:t>
                      </a:r>
                    </a:p>
                  </a:txBody>
                  <a:tcPr marL="12700" marR="12700" marT="12700" marB="0" anchor="ctr"/>
                </a:tc>
                <a:tc>
                  <a:txBody>
                    <a:bodyPr/>
                    <a:lstStyle/>
                    <a:p>
                      <a:pPr algn="l" fontAlgn="ctr"/>
                      <a:r>
                        <a:rPr lang="fr-FR" sz="1200" b="0" i="0" u="none" strike="noStrike">
                          <a:solidFill>
                            <a:srgbClr val="000000"/>
                          </a:solidFill>
                          <a:effectLst/>
                          <a:latin typeface="Arial"/>
                        </a:rPr>
                        <a:t>Duhême, Jacqueline</a:t>
                      </a:r>
                    </a:p>
                  </a:txBody>
                  <a:tcPr marL="12700" marR="12700" marT="12700" marB="0" anchor="ctr"/>
                </a:tc>
                <a:tc>
                  <a:txBody>
                    <a:bodyPr/>
                    <a:lstStyle/>
                    <a:p>
                      <a:pPr algn="l" fontAlgn="ctr"/>
                      <a:r>
                        <a:rPr lang="fr-FR" sz="1200" b="0" i="0" u="none" strike="noStrike">
                          <a:solidFill>
                            <a:srgbClr val="000000"/>
                          </a:solidFill>
                          <a:effectLst/>
                          <a:latin typeface="Arial"/>
                        </a:rPr>
                        <a:t>En sortant de l'école </a:t>
                      </a:r>
                    </a:p>
                  </a:txBody>
                  <a:tcPr marL="12700" marR="12700" marT="12700" marB="0" anchor="ctr"/>
                </a:tc>
                <a:tc>
                  <a:txBody>
                    <a:bodyPr/>
                    <a:lstStyle/>
                    <a:p>
                      <a:pPr algn="l" fontAlgn="ctr"/>
                      <a:r>
                        <a:rPr lang="fr-FR" sz="1200" b="0" i="0" u="none" strike="noStrike">
                          <a:solidFill>
                            <a:srgbClr val="000000"/>
                          </a:solidFill>
                          <a:effectLst/>
                          <a:latin typeface="Arial"/>
                        </a:rPr>
                        <a:t>Gallimard Jeunesse</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Ramadier, Cédric</a:t>
                      </a:r>
                    </a:p>
                  </a:txBody>
                  <a:tcPr marL="12700" marR="12700" marT="12700" marB="0" anchor="ctr"/>
                </a:tc>
                <a:tc>
                  <a:txBody>
                    <a:bodyPr/>
                    <a:lstStyle/>
                    <a:p>
                      <a:pPr algn="l" fontAlgn="ctr"/>
                      <a:r>
                        <a:rPr lang="fr-FR" sz="1200" b="0" i="0" u="none" strike="noStrike" dirty="0">
                          <a:solidFill>
                            <a:srgbClr val="000000"/>
                          </a:solidFill>
                          <a:effectLst/>
                          <a:latin typeface="Arial"/>
                        </a:rPr>
                        <a:t>Bourgeau, Vincent</a:t>
                      </a:r>
                    </a:p>
                  </a:txBody>
                  <a:tcPr marL="12700" marR="12700" marT="12700" marB="0" anchor="ctr"/>
                </a:tc>
                <a:tc>
                  <a:txBody>
                    <a:bodyPr/>
                    <a:lstStyle/>
                    <a:p>
                      <a:pPr algn="l" fontAlgn="ctr"/>
                      <a:r>
                        <a:rPr lang="fr-FR" sz="1200" b="0" i="0" u="none" strike="noStrike" dirty="0">
                          <a:solidFill>
                            <a:srgbClr val="000000"/>
                          </a:solidFill>
                          <a:effectLst/>
                          <a:latin typeface="Arial"/>
                        </a:rPr>
                        <a:t>Un ogre</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fr-FR" sz="1200" b="0" i="0" u="none" strike="noStrike" dirty="0">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Rathmann, Peggy</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Au lit dans 10 minutes</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a:txBody>
                    <a:bodyPr/>
                    <a:lstStyle/>
                    <a:p>
                      <a:pPr algn="l" fontAlgn="ctr"/>
                      <a:r>
                        <a:rPr lang="fr-FR" sz="1200" b="0" i="0" u="none" strike="noStrike" dirty="0">
                          <a:solidFill>
                            <a:srgbClr val="000000"/>
                          </a:solidFill>
                          <a:effectLst/>
                          <a:latin typeface="Arial"/>
                        </a:rPr>
                        <a:t>Rodari, Gianni</a:t>
                      </a:r>
                    </a:p>
                  </a:txBody>
                  <a:tcPr marL="12700" marR="12700" marT="12700" marB="0" anchor="ctr"/>
                </a:tc>
                <a:tc>
                  <a:txBody>
                    <a:bodyPr/>
                    <a:lstStyle/>
                    <a:p>
                      <a:pPr algn="l" fontAlgn="ctr"/>
                      <a:r>
                        <a:rPr lang="fr-FR" sz="1200" b="0" i="0" u="none" strike="noStrike" dirty="0" smtClean="0">
                          <a:solidFill>
                            <a:srgbClr val="000000"/>
                          </a:solidFill>
                          <a:effectLst/>
                          <a:latin typeface="Arial"/>
                        </a:rPr>
                        <a:t>Bonnani, Silvia</a:t>
                      </a: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Il faut une fleur</a:t>
                      </a:r>
                    </a:p>
                  </a:txBody>
                  <a:tcPr marL="12700" marR="12700" marT="12700" marB="0" anchor="ctr"/>
                </a:tc>
                <a:tc>
                  <a:txBody>
                    <a:bodyPr/>
                    <a:lstStyle/>
                    <a:p>
                      <a:pPr algn="l" fontAlgn="ctr"/>
                      <a:r>
                        <a:rPr lang="fr-FR" sz="1200" b="0" i="0" u="none" strike="noStrike">
                          <a:solidFill>
                            <a:srgbClr val="000000"/>
                          </a:solidFill>
                          <a:effectLst/>
                          <a:latin typeface="Arial"/>
                        </a:rPr>
                        <a:t>Rue du Monde</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Roubaud, Jacques</a:t>
                      </a:r>
                    </a:p>
                  </a:txBody>
                  <a:tcPr marL="12700" marR="12700" marT="12700" marB="0" anchor="ctr"/>
                </a:tc>
                <a:tc>
                  <a:txBody>
                    <a:bodyPr/>
                    <a:lstStyle/>
                    <a:p>
                      <a:pPr algn="l" fontAlgn="ctr"/>
                      <a:r>
                        <a:rPr lang="fr-FR" sz="1200" b="0" i="0" u="none" strike="noStrike" dirty="0">
                          <a:solidFill>
                            <a:srgbClr val="000000"/>
                          </a:solidFill>
                          <a:effectLst/>
                          <a:latin typeface="Arial"/>
                        </a:rPr>
                        <a:t>Zaü</a:t>
                      </a:r>
                    </a:p>
                  </a:txBody>
                  <a:tcPr marL="12700" marR="12700" marT="12700" marB="0" anchor="ctr"/>
                </a:tc>
                <a:tc>
                  <a:txBody>
                    <a:bodyPr/>
                    <a:lstStyle/>
                    <a:p>
                      <a:pPr algn="l" fontAlgn="ctr"/>
                      <a:r>
                        <a:rPr lang="fr-FR" sz="1200" b="0" i="0" u="none" strike="noStrike">
                          <a:solidFill>
                            <a:srgbClr val="000000"/>
                          </a:solidFill>
                          <a:effectLst/>
                          <a:latin typeface="Arial"/>
                        </a:rPr>
                        <a:t>Le crocodile</a:t>
                      </a:r>
                    </a:p>
                  </a:txBody>
                  <a:tcPr marL="12700" marR="12700" marT="12700" marB="0" anchor="ctr"/>
                </a:tc>
                <a:tc>
                  <a:txBody>
                    <a:bodyPr/>
                    <a:lstStyle/>
                    <a:p>
                      <a:pPr algn="l" fontAlgn="ctr"/>
                      <a:r>
                        <a:rPr lang="fr-FR" sz="1200" b="0" i="0" u="none" strike="noStrike">
                          <a:solidFill>
                            <a:srgbClr val="000000"/>
                          </a:solidFill>
                          <a:effectLst/>
                          <a:latin typeface="Arial"/>
                        </a:rPr>
                        <a:t>Rue du Monde</a:t>
                      </a:r>
                    </a:p>
                  </a:txBody>
                  <a:tcPr marL="12700" marR="12700" marT="12700" marB="0" anchor="ctr"/>
                </a:tc>
                <a:tc>
                  <a:txBody>
                    <a:bodyPr/>
                    <a:lstStyle/>
                    <a:p>
                      <a:pPr algn="ctr" fontAlgn="ctr"/>
                      <a:r>
                        <a:rPr lang="is-IS" sz="1200" b="0" i="0" u="none" strike="noStrike" dirty="0">
                          <a:solidFill>
                            <a:srgbClr val="000000"/>
                          </a:solidFill>
                          <a:effectLst/>
                          <a:latin typeface="Arial"/>
                        </a:rPr>
                        <a:t>2</a:t>
                      </a:r>
                    </a:p>
                  </a:txBody>
                  <a:tcPr marL="12700" marR="12700" marT="12700"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29934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05145255"/>
              </p:ext>
            </p:extLst>
          </p:nvPr>
        </p:nvGraphicFramePr>
        <p:xfrm>
          <a:off x="288353" y="1459514"/>
          <a:ext cx="8654710" cy="4960096"/>
        </p:xfrm>
        <a:graphic>
          <a:graphicData uri="http://schemas.openxmlformats.org/drawingml/2006/table">
            <a:tbl>
              <a:tblPr firstRow="1" bandRow="1">
                <a:tableStyleId>{F5AB1C69-6EDB-4FF4-983F-18BD219EF322}</a:tableStyleId>
              </a:tblPr>
              <a:tblGrid>
                <a:gridCol w="267060"/>
                <a:gridCol w="1462748"/>
                <a:gridCol w="1643364"/>
                <a:gridCol w="2878175"/>
                <a:gridCol w="1607515"/>
                <a:gridCol w="795848"/>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Roy, Claude</a:t>
                      </a:r>
                    </a:p>
                  </a:txBody>
                  <a:tcPr marL="12700" marR="12700" marT="12700" marB="0" anchor="ctr"/>
                </a:tc>
                <a:tc>
                  <a:txBody>
                    <a:bodyPr/>
                    <a:lstStyle/>
                    <a:p>
                      <a:pPr algn="l" fontAlgn="ctr"/>
                      <a:r>
                        <a:rPr lang="fr-FR" sz="1200" b="0" i="0" u="none" strike="noStrike">
                          <a:solidFill>
                            <a:srgbClr val="000000"/>
                          </a:solidFill>
                          <a:effectLst/>
                          <a:latin typeface="Arial"/>
                        </a:rPr>
                        <a:t>Alemagna, Beatrice</a:t>
                      </a:r>
                    </a:p>
                  </a:txBody>
                  <a:tcPr marL="12700" marR="12700" marT="12700" marB="0" anchor="ctr"/>
                </a:tc>
                <a:tc>
                  <a:txBody>
                    <a:bodyPr/>
                    <a:lstStyle/>
                    <a:p>
                      <a:pPr algn="l" fontAlgn="ctr"/>
                      <a:r>
                        <a:rPr lang="fr-FR" sz="1200" b="0" i="0" u="none" strike="noStrike">
                          <a:solidFill>
                            <a:srgbClr val="000000"/>
                          </a:solidFill>
                          <a:effectLst/>
                          <a:latin typeface="Arial"/>
                        </a:rPr>
                        <a:t>L'enfant qu'on envoie se coucher</a:t>
                      </a:r>
                    </a:p>
                  </a:txBody>
                  <a:tcPr marL="12700" marR="12700" marT="12700" marB="0" anchor="ctr"/>
                </a:tc>
                <a:tc>
                  <a:txBody>
                    <a:bodyPr/>
                    <a:lstStyle/>
                    <a:p>
                      <a:pPr algn="l" fontAlgn="ctr"/>
                      <a:r>
                        <a:rPr lang="fr-FR" sz="1200" b="0" i="0" u="none" strike="noStrike">
                          <a:solidFill>
                            <a:srgbClr val="000000"/>
                          </a:solidFill>
                          <a:effectLst/>
                          <a:latin typeface="Arial"/>
                        </a:rPr>
                        <a:t>Rue du Monde</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Sazonoff, Zazie</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L'alphabet zinzin</a:t>
                      </a:r>
                    </a:p>
                  </a:txBody>
                  <a:tcPr marL="12700" marR="12700" marT="12700" marB="0" anchor="ctr"/>
                </a:tc>
                <a:tc>
                  <a:txBody>
                    <a:bodyPr/>
                    <a:lstStyle/>
                    <a:p>
                      <a:pPr algn="l" fontAlgn="ctr"/>
                      <a:r>
                        <a:rPr lang="fr-FR" sz="1200" b="0" i="0" u="none" strike="noStrike">
                          <a:solidFill>
                            <a:srgbClr val="000000"/>
                          </a:solidFill>
                          <a:effectLst/>
                          <a:latin typeface="Arial"/>
                        </a:rPr>
                        <a:t>Mila </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Sendak, Maurice</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Mini-bibliothèque</a:t>
                      </a:r>
                      <a:r>
                        <a:rPr lang="fr-FR" sz="1200" b="0" i="0" u="none" strike="noStrike">
                          <a:solidFill>
                            <a:srgbClr val="DD0806"/>
                          </a:solidFill>
                          <a:effectLst/>
                          <a:latin typeface="Arial"/>
                        </a:rPr>
                        <a:t> </a:t>
                      </a:r>
                      <a:r>
                        <a:rPr lang="fr-FR" sz="1200" b="0" i="0" u="none" strike="noStrike">
                          <a:solidFill>
                            <a:srgbClr val="000000"/>
                          </a:solidFill>
                          <a:effectLst/>
                          <a:latin typeface="Arial"/>
                        </a:rPr>
                        <a:t>(coffret comprenant : </a:t>
                      </a:r>
                      <a:r>
                        <a:rPr lang="fr-FR" sz="1200" b="0" i="1" u="none" strike="noStrike">
                          <a:solidFill>
                            <a:srgbClr val="000000"/>
                          </a:solidFill>
                          <a:effectLst/>
                          <a:latin typeface="Arial"/>
                        </a:rPr>
                        <a:t>Pascal ; Ma soupe de poule au riz ; J'adore les alligators ; Un deux trois…etcetera !</a:t>
                      </a:r>
                      <a:r>
                        <a:rPr lang="fr-FR" sz="1200" b="0" i="0" u="none" strike="noStrike">
                          <a:solidFill>
                            <a:srgbClr val="000000"/>
                          </a:solidFill>
                          <a:effectLst/>
                          <a:latin typeface="Arial"/>
                        </a:rPr>
                        <a:t>)</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Serres, Alain</a:t>
                      </a:r>
                    </a:p>
                  </a:txBody>
                  <a:tcPr marL="12700" marR="12700" marT="12700" marB="0" anchor="ctr"/>
                </a:tc>
                <a:tc>
                  <a:txBody>
                    <a:bodyPr/>
                    <a:lstStyle/>
                    <a:p>
                      <a:pPr algn="l" fontAlgn="ctr"/>
                      <a:r>
                        <a:rPr lang="fr-FR" sz="1200" b="0" i="0" u="none" strike="noStrike">
                          <a:solidFill>
                            <a:srgbClr val="000000"/>
                          </a:solidFill>
                          <a:effectLst/>
                          <a:latin typeface="Arial"/>
                        </a:rPr>
                        <a:t>Chausson, Julia</a:t>
                      </a:r>
                    </a:p>
                  </a:txBody>
                  <a:tcPr marL="12700" marR="12700" marT="12700" marB="0" anchor="ctr"/>
                </a:tc>
                <a:tc>
                  <a:txBody>
                    <a:bodyPr/>
                    <a:lstStyle/>
                    <a:p>
                      <a:pPr algn="l" fontAlgn="ctr"/>
                      <a:r>
                        <a:rPr lang="fr-FR" sz="1200" b="0" i="0" u="none" strike="noStrike">
                          <a:solidFill>
                            <a:srgbClr val="000000"/>
                          </a:solidFill>
                          <a:effectLst/>
                          <a:latin typeface="Arial"/>
                        </a:rPr>
                        <a:t>Petits</a:t>
                      </a:r>
                    </a:p>
                  </a:txBody>
                  <a:tcPr marL="12700" marR="12700" marT="12700" marB="0" anchor="ctr"/>
                </a:tc>
                <a:tc>
                  <a:txBody>
                    <a:bodyPr/>
                    <a:lstStyle/>
                    <a:p>
                      <a:pPr algn="l" fontAlgn="ctr"/>
                      <a:r>
                        <a:rPr lang="fr-FR" sz="1200" b="0" i="0" u="none" strike="noStrike">
                          <a:solidFill>
                            <a:srgbClr val="000000"/>
                          </a:solidFill>
                          <a:effectLst/>
                          <a:latin typeface="Arial"/>
                        </a:rPr>
                        <a:t>Rue du Monde</a:t>
                      </a:r>
                    </a:p>
                  </a:txBody>
                  <a:tcPr marL="12700" marR="12700" marT="12700" marB="0" anchor="ctr"/>
                </a:tc>
                <a:tc>
                  <a:txBody>
                    <a:bodyPr/>
                    <a:lstStyle/>
                    <a:p>
                      <a:pPr algn="ctr" fontAlgn="ctr"/>
                      <a:r>
                        <a:rPr lang="fr-FR" sz="1200" b="0" i="0" u="none" strike="noStrike">
                          <a:solidFill>
                            <a:srgbClr val="000000"/>
                          </a:solidFill>
                          <a:effectLst/>
                          <a:latin typeface="Arial"/>
                        </a:rPr>
                        <a:t>1 à 4</a:t>
                      </a:r>
                    </a:p>
                  </a:txBody>
                  <a:tcPr marL="12700" marR="12700" marT="12700" marB="0" anchor="ctr"/>
                </a:tc>
              </a:tr>
              <a:tr h="339882">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Franey Lily &amp; Serres Alain </a:t>
                      </a:r>
                    </a:p>
                  </a:txBody>
                  <a:tcPr marL="12700" marR="12700" marT="12700" marB="0" anchor="ctr"/>
                </a:tc>
                <a:tc>
                  <a:txBody>
                    <a:bodyPr/>
                    <a:lstStyle/>
                    <a:p>
                      <a:pPr algn="l" fontAlgn="ctr"/>
                      <a:r>
                        <a:rPr lang="fr-FR" sz="1200" b="0" i="0" u="none" strike="noStrike" dirty="0">
                          <a:solidFill>
                            <a:srgbClr val="000000"/>
                          </a:solidFill>
                          <a:effectLst/>
                          <a:latin typeface="Arial"/>
                        </a:rPr>
                        <a:t>Tallec, Olivier </a:t>
                      </a:r>
                    </a:p>
                  </a:txBody>
                  <a:tcPr marL="12700" marR="12700" marT="12700" marB="0" anchor="ctr"/>
                </a:tc>
                <a:tc>
                  <a:txBody>
                    <a:bodyPr/>
                    <a:lstStyle/>
                    <a:p>
                      <a:pPr algn="l" fontAlgn="ctr"/>
                      <a:r>
                        <a:rPr lang="fr-FR" sz="1200" b="0" i="0" u="none" strike="noStrike">
                          <a:solidFill>
                            <a:srgbClr val="000000"/>
                          </a:solidFill>
                          <a:effectLst/>
                          <a:latin typeface="Arial"/>
                        </a:rPr>
                        <a:t>L'abécédire</a:t>
                      </a:r>
                    </a:p>
                  </a:txBody>
                  <a:tcPr marL="12700" marR="12700" marT="12700" marB="0" anchor="ctr"/>
                </a:tc>
                <a:tc>
                  <a:txBody>
                    <a:bodyPr/>
                    <a:lstStyle/>
                    <a:p>
                      <a:pPr algn="l" fontAlgn="ctr"/>
                      <a:r>
                        <a:rPr lang="fr-FR" sz="1200" b="0" i="0" u="none" strike="noStrike">
                          <a:solidFill>
                            <a:srgbClr val="000000"/>
                          </a:solidFill>
                          <a:effectLst/>
                          <a:latin typeface="Arial"/>
                        </a:rPr>
                        <a:t>Rue du Monde</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Soderguit, Alfredo</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Je suis un animal</a:t>
                      </a:r>
                    </a:p>
                  </a:txBody>
                  <a:tcPr marL="12700" marR="12700" marT="12700" marB="0" anchor="ctr"/>
                </a:tc>
                <a:tc>
                  <a:txBody>
                    <a:bodyPr/>
                    <a:lstStyle/>
                    <a:p>
                      <a:pPr algn="l" fontAlgn="ctr"/>
                      <a:r>
                        <a:rPr lang="fr-FR" sz="1200" b="0" i="0" u="none" strike="noStrike">
                          <a:solidFill>
                            <a:srgbClr val="000000"/>
                          </a:solidFill>
                          <a:effectLst/>
                          <a:latin typeface="Arial"/>
                        </a:rPr>
                        <a:t>Didier Jeunesse</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Spier, Peter</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dirty="0">
                          <a:solidFill>
                            <a:srgbClr val="000000"/>
                          </a:solidFill>
                          <a:effectLst/>
                          <a:latin typeface="Arial"/>
                        </a:rPr>
                        <a:t>Les animaux ont la parole</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Swanson, Susan-Marie</a:t>
                      </a:r>
                    </a:p>
                  </a:txBody>
                  <a:tcPr marL="12700" marR="12700" marT="12700" marB="0" anchor="ctr"/>
                </a:tc>
                <a:tc>
                  <a:txBody>
                    <a:bodyPr/>
                    <a:lstStyle/>
                    <a:p>
                      <a:pPr algn="l" fontAlgn="ctr"/>
                      <a:r>
                        <a:rPr lang="fr-FR" sz="1200" b="0" i="0" u="none" strike="noStrike" dirty="0">
                          <a:solidFill>
                            <a:srgbClr val="000000"/>
                          </a:solidFill>
                          <a:effectLst/>
                          <a:latin typeface="Arial"/>
                        </a:rPr>
                        <a:t>Krommes, Beth</a:t>
                      </a:r>
                    </a:p>
                  </a:txBody>
                  <a:tcPr marL="12700" marR="12700" marT="12700" marB="0" anchor="ctr"/>
                </a:tc>
                <a:tc>
                  <a:txBody>
                    <a:bodyPr/>
                    <a:lstStyle/>
                    <a:p>
                      <a:pPr algn="l" fontAlgn="ctr"/>
                      <a:r>
                        <a:rPr lang="fr-FR" sz="1200" b="0" i="0" u="none" strike="noStrike">
                          <a:solidFill>
                            <a:srgbClr val="000000"/>
                          </a:solidFill>
                          <a:effectLst/>
                          <a:latin typeface="Arial"/>
                        </a:rPr>
                        <a:t>La maison dans la nuit</a:t>
                      </a:r>
                    </a:p>
                  </a:txBody>
                  <a:tcPr marL="12700" marR="12700" marT="12700" marB="0" anchor="ctr"/>
                </a:tc>
                <a:tc>
                  <a:txBody>
                    <a:bodyPr/>
                    <a:lstStyle/>
                    <a:p>
                      <a:pPr algn="l" fontAlgn="ctr"/>
                      <a:r>
                        <a:rPr lang="fr-FR" sz="1200" b="0" i="0" u="none" strike="noStrike">
                          <a:solidFill>
                            <a:srgbClr val="000000"/>
                          </a:solidFill>
                          <a:effectLst/>
                          <a:latin typeface="Arial"/>
                        </a:rPr>
                        <a:t>Le Genévrier</a:t>
                      </a:r>
                    </a:p>
                  </a:txBody>
                  <a:tcPr marL="12700" marR="12700" marT="12700" marB="0" anchor="ctr"/>
                </a:tc>
                <a:tc>
                  <a:txBody>
                    <a:bodyPr/>
                    <a:lstStyle/>
                    <a:p>
                      <a:pPr algn="ctr" fontAlgn="ctr"/>
                      <a:r>
                        <a:rPr lang="is-IS" sz="1200" b="0" i="0" u="none" strike="noStrike" dirty="0">
                          <a:solidFill>
                            <a:srgbClr val="000000"/>
                          </a:solidFill>
                          <a:effectLst/>
                          <a:latin typeface="Arial"/>
                        </a:rPr>
                        <a:t>2 - 3</a:t>
                      </a:r>
                    </a:p>
                  </a:txBody>
                  <a:tcPr marL="12700" marR="12700" marT="12700"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Tardieu, Jean</a:t>
                      </a:r>
                    </a:p>
                  </a:txBody>
                  <a:tcPr marL="12700" marR="12700" marT="12700" marB="0" anchor="ctr"/>
                </a:tc>
                <a:tc>
                  <a:txBody>
                    <a:bodyPr/>
                    <a:lstStyle/>
                    <a:p>
                      <a:pPr algn="l" fontAlgn="ctr"/>
                      <a:r>
                        <a:rPr lang="fr-FR" sz="1200" b="0" i="0" u="none" strike="noStrike">
                          <a:solidFill>
                            <a:srgbClr val="000000"/>
                          </a:solidFill>
                          <a:effectLst/>
                          <a:latin typeface="Arial"/>
                        </a:rPr>
                        <a:t>Gambini, Cécile</a:t>
                      </a:r>
                    </a:p>
                  </a:txBody>
                  <a:tcPr marL="12700" marR="12700" marT="12700" marB="0" anchor="ctr"/>
                </a:tc>
                <a:tc>
                  <a:txBody>
                    <a:bodyPr/>
                    <a:lstStyle/>
                    <a:p>
                      <a:pPr algn="l" fontAlgn="ctr"/>
                      <a:r>
                        <a:rPr lang="fr-FR" sz="1200" b="0" i="0" u="none" strike="noStrike">
                          <a:solidFill>
                            <a:srgbClr val="000000"/>
                          </a:solidFill>
                          <a:effectLst/>
                          <a:latin typeface="Arial"/>
                        </a:rPr>
                        <a:t>Comptine</a:t>
                      </a:r>
                    </a:p>
                  </a:txBody>
                  <a:tcPr marL="12700" marR="12700" marT="12700" marB="0" anchor="ctr"/>
                </a:tc>
                <a:tc>
                  <a:txBody>
                    <a:bodyPr/>
                    <a:lstStyle/>
                    <a:p>
                      <a:pPr algn="l" fontAlgn="ctr"/>
                      <a:r>
                        <a:rPr lang="fr-FR" sz="1200" b="0" i="0" u="none" strike="noStrike">
                          <a:solidFill>
                            <a:srgbClr val="000000"/>
                          </a:solidFill>
                          <a:effectLst/>
                          <a:latin typeface="Arial"/>
                        </a:rPr>
                        <a:t>Rue du Monde</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Van Hout, Mies</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dirty="0">
                          <a:solidFill>
                            <a:srgbClr val="000000"/>
                          </a:solidFill>
                          <a:effectLst/>
                          <a:latin typeface="Arial"/>
                        </a:rPr>
                        <a:t>Aujourd'hui, je suis…</a:t>
                      </a:r>
                    </a:p>
                  </a:txBody>
                  <a:tcPr marL="12700" marR="12700" marT="12700" marB="0" anchor="ctr"/>
                </a:tc>
                <a:tc>
                  <a:txBody>
                    <a:bodyPr/>
                    <a:lstStyle/>
                    <a:p>
                      <a:pPr algn="l" fontAlgn="ctr"/>
                      <a:r>
                        <a:rPr lang="fr-FR" sz="1200" b="0" i="0" u="none" strike="noStrike">
                          <a:solidFill>
                            <a:srgbClr val="000000"/>
                          </a:solidFill>
                          <a:effectLst/>
                          <a:latin typeface="Arial"/>
                        </a:rPr>
                        <a:t>Minedition</a:t>
                      </a:r>
                    </a:p>
                  </a:txBody>
                  <a:tcPr marL="12700" marR="12700" marT="12700" marB="0" anchor="ctr"/>
                </a:tc>
                <a:tc>
                  <a:txBody>
                    <a:bodyPr/>
                    <a:lstStyle/>
                    <a:p>
                      <a:pPr algn="ctr" fontAlgn="ctr"/>
                      <a:r>
                        <a:rPr lang="is-IS" sz="1200" b="0" i="0" u="none" strike="noStrike">
                          <a:solidFill>
                            <a:srgbClr val="000000"/>
                          </a:solidFill>
                          <a:effectLst/>
                          <a:latin typeface="Arial"/>
                        </a:rPr>
                        <a:t>2 - 3</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Voutch</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dirty="0">
                          <a:solidFill>
                            <a:srgbClr val="000000"/>
                          </a:solidFill>
                          <a:effectLst/>
                          <a:latin typeface="Arial"/>
                        </a:rPr>
                        <a:t>Pourquôôââ</a:t>
                      </a:r>
                    </a:p>
                  </a:txBody>
                  <a:tcPr marL="12700" marR="12700" marT="12700" marB="0" anchor="ctr"/>
                </a:tc>
                <a:tc>
                  <a:txBody>
                    <a:bodyPr/>
                    <a:lstStyle/>
                    <a:p>
                      <a:pPr algn="l" fontAlgn="ctr"/>
                      <a:r>
                        <a:rPr lang="fr-FR" sz="1200" b="0" i="0" u="none" strike="noStrike">
                          <a:solidFill>
                            <a:srgbClr val="000000"/>
                          </a:solidFill>
                          <a:effectLst/>
                          <a:latin typeface="Arial"/>
                        </a:rPr>
                        <a:t>Thierry Magnier</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Wolf, Gita</a:t>
                      </a:r>
                    </a:p>
                  </a:txBody>
                  <a:tcPr marL="12700" marR="12700" marT="12700" marB="0" anchor="ctr"/>
                </a:tc>
                <a:tc>
                  <a:txBody>
                    <a:bodyPr/>
                    <a:lstStyle/>
                    <a:p>
                      <a:pPr algn="l" fontAlgn="ctr"/>
                      <a:r>
                        <a:rPr lang="fr-FR" sz="1200" b="0" i="0" u="none" strike="noStrike">
                          <a:solidFill>
                            <a:srgbClr val="000000"/>
                          </a:solidFill>
                          <a:effectLst/>
                          <a:latin typeface="Arial"/>
                        </a:rPr>
                        <a:t>Hangadi, Ramesh &amp; Dhadpe, Shantaram</a:t>
                      </a:r>
                    </a:p>
                  </a:txBody>
                  <a:tcPr marL="12700" marR="12700" marT="12700" marB="0" anchor="ctr"/>
                </a:tc>
                <a:tc>
                  <a:txBody>
                    <a:bodyPr/>
                    <a:lstStyle/>
                    <a:p>
                      <a:pPr algn="l" fontAlgn="ctr"/>
                      <a:r>
                        <a:rPr lang="fr-FR" sz="1200" b="0" i="0" u="none" strike="noStrike" dirty="0">
                          <a:solidFill>
                            <a:srgbClr val="000000"/>
                          </a:solidFill>
                          <a:effectLst/>
                          <a:latin typeface="Arial"/>
                        </a:rPr>
                        <a:t>Faire</a:t>
                      </a:r>
                    </a:p>
                  </a:txBody>
                  <a:tcPr marL="12700" marR="12700" marT="12700" marB="0" anchor="ctr"/>
                </a:tc>
                <a:tc>
                  <a:txBody>
                    <a:bodyPr/>
                    <a:lstStyle/>
                    <a:p>
                      <a:pPr algn="l" fontAlgn="ctr"/>
                      <a:r>
                        <a:rPr lang="fr-FR" sz="1200" b="0" i="0" u="none" strike="noStrike">
                          <a:solidFill>
                            <a:srgbClr val="000000"/>
                          </a:solidFill>
                          <a:effectLst/>
                          <a:latin typeface="Arial"/>
                        </a:rPr>
                        <a:t>Rue du Monde</a:t>
                      </a:r>
                    </a:p>
                  </a:txBody>
                  <a:tcPr marL="12700" marR="12700" marT="12700" marB="0" anchor="ctr"/>
                </a:tc>
                <a:tc>
                  <a:txBody>
                    <a:bodyPr/>
                    <a:lstStyle/>
                    <a:p>
                      <a:pPr algn="ctr" fontAlgn="ctr"/>
                      <a:r>
                        <a:rPr lang="fr-FR" sz="1200" b="0" i="0" u="none" strike="noStrike" dirty="0">
                          <a:solidFill>
                            <a:srgbClr val="000000"/>
                          </a:solidFill>
                          <a:effectLst/>
                          <a:latin typeface="Arial"/>
                        </a:rPr>
                        <a:t>3</a:t>
                      </a:r>
                    </a:p>
                  </a:txBody>
                  <a:tcPr marL="12700" marR="12700" marT="12700"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994811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75553057"/>
              </p:ext>
            </p:extLst>
          </p:nvPr>
        </p:nvGraphicFramePr>
        <p:xfrm>
          <a:off x="288353" y="1459514"/>
          <a:ext cx="8654710" cy="2060850"/>
        </p:xfrm>
        <a:graphic>
          <a:graphicData uri="http://schemas.openxmlformats.org/drawingml/2006/table">
            <a:tbl>
              <a:tblPr firstRow="1" bandRow="1">
                <a:tableStyleId>{F5AB1C69-6EDB-4FF4-983F-18BD219EF322}</a:tableStyleId>
              </a:tblPr>
              <a:tblGrid>
                <a:gridCol w="267060"/>
                <a:gridCol w="1462748"/>
                <a:gridCol w="1643364"/>
                <a:gridCol w="2878175"/>
                <a:gridCol w="1607515"/>
                <a:gridCol w="795848"/>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Yagoubi, Valérie </a:t>
                      </a:r>
                    </a:p>
                  </a:txBody>
                  <a:tcPr marL="12700" marR="12700" marT="12700" marB="0" anchor="ctr"/>
                </a:tc>
                <a:tc>
                  <a:txBody>
                    <a:bodyPr/>
                    <a:lstStyle/>
                    <a:p>
                      <a:pPr algn="l" fontAlgn="ctr"/>
                      <a:r>
                        <a:rPr lang="fr-FR" sz="1200" b="0" i="0" u="none" strike="noStrike" dirty="0">
                          <a:solidFill>
                            <a:srgbClr val="000000"/>
                          </a:solidFill>
                          <a:effectLst/>
                          <a:latin typeface="Arial"/>
                        </a:rPr>
                        <a:t> Audras, Agnès</a:t>
                      </a:r>
                    </a:p>
                  </a:txBody>
                  <a:tcPr marL="12700" marR="12700" marT="12700" marB="0" anchor="ctr"/>
                </a:tc>
                <a:tc>
                  <a:txBody>
                    <a:bodyPr/>
                    <a:lstStyle/>
                    <a:p>
                      <a:pPr algn="l" fontAlgn="ctr"/>
                      <a:r>
                        <a:rPr lang="fr-FR" sz="1200" b="0" i="0" u="none" strike="noStrike">
                          <a:solidFill>
                            <a:srgbClr val="000000"/>
                          </a:solidFill>
                          <a:effectLst/>
                          <a:latin typeface="Arial"/>
                        </a:rPr>
                        <a:t>Méli-Mélo de mots</a:t>
                      </a:r>
                    </a:p>
                  </a:txBody>
                  <a:tcPr marL="12700" marR="12700" marT="12700" marB="0" anchor="ctr"/>
                </a:tc>
                <a:tc>
                  <a:txBody>
                    <a:bodyPr/>
                    <a:lstStyle/>
                    <a:p>
                      <a:pPr algn="l" fontAlgn="ctr"/>
                      <a:r>
                        <a:rPr lang="fr-FR" sz="1200" b="0" i="0" u="none" strike="noStrike">
                          <a:solidFill>
                            <a:srgbClr val="000000"/>
                          </a:solidFill>
                          <a:effectLst/>
                          <a:latin typeface="Arial"/>
                        </a:rPr>
                        <a:t>Seuil Jeunesse</a:t>
                      </a:r>
                    </a:p>
                  </a:txBody>
                  <a:tcPr marL="12700" marR="12700" marT="12700" marB="0" anchor="ctr"/>
                </a:tc>
                <a:tc>
                  <a:txBody>
                    <a:bodyPr/>
                    <a:lstStyle/>
                    <a:p>
                      <a:pPr algn="ctr" fontAlgn="ctr"/>
                      <a:r>
                        <a:rPr lang="is-IS" sz="1200" b="0" i="0" u="none" strike="noStrike" dirty="0">
                          <a:solidFill>
                            <a:srgbClr val="000000"/>
                          </a:solidFill>
                          <a:effectLst/>
                          <a:latin typeface="Arial"/>
                        </a:rPr>
                        <a:t>2</a:t>
                      </a:r>
                    </a:p>
                  </a:txBody>
                  <a:tcPr marL="12700" marR="12700" marT="12700" marB="0" anchor="ctr"/>
                </a:tc>
              </a:tr>
              <a:tr h="339882">
                <a:tc>
                  <a:txBody>
                    <a:bodyPr/>
                    <a:lstStyle/>
                    <a:p>
                      <a:pPr algn="ctr" fontAlgn="ctr"/>
                      <a:r>
                        <a:rPr lang="fr-FR" sz="1200" b="0" i="0" u="none" strike="noStrike" dirty="0">
                          <a:solidFill>
                            <a:srgbClr val="000000"/>
                          </a:solidFill>
                          <a:effectLst/>
                          <a:latin typeface="Arial"/>
                        </a:rPr>
                        <a:t>P</a:t>
                      </a:r>
                    </a:p>
                  </a:txBody>
                  <a:tcPr marL="12700" marR="12700" marT="12700" marB="0" anchor="ctr"/>
                </a:tc>
                <a:tc>
                  <a:txBody>
                    <a:bodyPr/>
                    <a:lstStyle/>
                    <a:p>
                      <a:pPr algn="l" fontAlgn="ctr"/>
                      <a:r>
                        <a:rPr lang="sk-SK" sz="1200" b="0" i="0" u="none" strike="noStrike">
                          <a:solidFill>
                            <a:srgbClr val="000000"/>
                          </a:solidFill>
                          <a:effectLst/>
                          <a:latin typeface="Arial"/>
                        </a:rPr>
                        <a:t> </a:t>
                      </a:r>
                    </a:p>
                  </a:txBody>
                  <a:tcPr marL="12700" marR="12700" marT="12700" marB="0" anchor="ctr"/>
                </a:tc>
                <a:tc>
                  <a:txBody>
                    <a:bodyPr/>
                    <a:lstStyle/>
                    <a:p>
                      <a:pPr algn="l" fontAlgn="ctr"/>
                      <a:r>
                        <a:rPr lang="fr-FR" sz="1200" b="0" i="0" u="none" strike="noStrike">
                          <a:solidFill>
                            <a:srgbClr val="000000"/>
                          </a:solidFill>
                          <a:effectLst/>
                          <a:latin typeface="Arial"/>
                        </a:rPr>
                        <a:t>Bourre, Martine</a:t>
                      </a:r>
                    </a:p>
                  </a:txBody>
                  <a:tcPr marL="12700" marR="12700" marT="12700" marB="0" anchor="ctr"/>
                </a:tc>
                <a:tc>
                  <a:txBody>
                    <a:bodyPr/>
                    <a:lstStyle/>
                    <a:p>
                      <a:pPr algn="l" fontAlgn="ctr"/>
                      <a:r>
                        <a:rPr lang="fr-FR" sz="1200" b="0" i="0" u="none" strike="noStrike">
                          <a:solidFill>
                            <a:srgbClr val="000000"/>
                          </a:solidFill>
                          <a:effectLst/>
                          <a:latin typeface="Arial"/>
                        </a:rPr>
                        <a:t>J'aime la galette</a:t>
                      </a:r>
                    </a:p>
                  </a:txBody>
                  <a:tcPr marL="12700" marR="12700" marT="12700" marB="0" anchor="ctr"/>
                </a:tc>
                <a:tc>
                  <a:txBody>
                    <a:bodyPr/>
                    <a:lstStyle/>
                    <a:p>
                      <a:pPr algn="l" fontAlgn="ctr"/>
                      <a:r>
                        <a:rPr lang="fr-FR" sz="1200" b="0" i="0" u="none" strike="noStrike">
                          <a:solidFill>
                            <a:srgbClr val="000000"/>
                          </a:solidFill>
                          <a:effectLst/>
                          <a:latin typeface="Arial"/>
                        </a:rPr>
                        <a:t>Didier Jeunesse</a:t>
                      </a:r>
                    </a:p>
                  </a:txBody>
                  <a:tcPr marL="12700" marR="12700" marT="12700" marB="0" anchor="ctr"/>
                </a:tc>
                <a:tc>
                  <a:txBody>
                    <a:bodyPr/>
                    <a:lstStyle/>
                    <a:p>
                      <a:pPr algn="ctr" fontAlgn="ctr"/>
                      <a:r>
                        <a:rPr lang="ru-RU" sz="1200" b="0" i="0" u="none" strike="noStrike">
                          <a:solidFill>
                            <a:srgbClr val="000000"/>
                          </a:solidFill>
                          <a:effectLst/>
                          <a:latin typeface="Arial"/>
                        </a:rPr>
                        <a:t>3 - 4</a:t>
                      </a:r>
                    </a:p>
                  </a:txBody>
                  <a:tcPr marL="12700" marR="12700" marT="12700" marB="0" anchor="ctr"/>
                </a:tc>
              </a:tr>
              <a:tr h="339882">
                <a:tc>
                  <a:txBody>
                    <a:bodyPr/>
                    <a:lstStyle/>
                    <a:p>
                      <a:pPr algn="ctr" fontAlgn="ctr"/>
                      <a:r>
                        <a:rPr lang="fr-FR" sz="1200" b="0" i="0" u="none" strike="noStrike" dirty="0">
                          <a:solidFill>
                            <a:srgbClr val="000000"/>
                          </a:solidFill>
                          <a:effectLst/>
                          <a:latin typeface="Arial"/>
                        </a:rPr>
                        <a:t>P</a:t>
                      </a:r>
                    </a:p>
                  </a:txBody>
                  <a:tcPr marL="12700" marR="12700" marT="12700" marB="0" anchor="ctr"/>
                </a:tc>
                <a:tc>
                  <a:txBody>
                    <a:bodyPr/>
                    <a:lstStyle/>
                    <a:p>
                      <a:pPr algn="l" fontAlgn="ctr"/>
                      <a:r>
                        <a:rPr lang="sk-SK" sz="1200" b="0" i="0" u="none" strike="noStrike">
                          <a:solidFill>
                            <a:srgbClr val="000000"/>
                          </a:solidFill>
                          <a:effectLst/>
                          <a:latin typeface="Arial"/>
                        </a:rPr>
                        <a:t> </a:t>
                      </a:r>
                    </a:p>
                  </a:txBody>
                  <a:tcPr marL="12700" marR="12700" marT="12700" marB="0" anchor="ctr"/>
                </a:tc>
                <a:tc>
                  <a:txBody>
                    <a:bodyPr/>
                    <a:lstStyle/>
                    <a:p>
                      <a:pPr algn="l" fontAlgn="ctr"/>
                      <a:r>
                        <a:rPr lang="fr-FR" sz="1200" b="0" i="0" u="none" strike="noStrike">
                          <a:solidFill>
                            <a:srgbClr val="000000"/>
                          </a:solidFill>
                          <a:effectLst/>
                          <a:latin typeface="Arial"/>
                        </a:rPr>
                        <a:t>Dumas, Philippe</a:t>
                      </a:r>
                    </a:p>
                  </a:txBody>
                  <a:tcPr marL="12700" marR="12700" marT="12700" marB="0" anchor="ctr"/>
                </a:tc>
                <a:tc>
                  <a:txBody>
                    <a:bodyPr/>
                    <a:lstStyle/>
                    <a:p>
                      <a:pPr algn="l" fontAlgn="ctr"/>
                      <a:r>
                        <a:rPr lang="fr-FR" sz="1200" b="0" i="0" u="none" strike="noStrike">
                          <a:solidFill>
                            <a:srgbClr val="000000"/>
                          </a:solidFill>
                          <a:effectLst/>
                          <a:latin typeface="Arial"/>
                        </a:rPr>
                        <a:t>Au clair de la lune</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pPr algn="ctr" fontAlgn="ctr"/>
                      <a:r>
                        <a:rPr lang="fr-FR" sz="1200" b="0" i="0" u="none" strike="noStrike" dirty="0">
                          <a:solidFill>
                            <a:srgbClr val="000000"/>
                          </a:solidFill>
                          <a:effectLst/>
                          <a:latin typeface="Arial"/>
                        </a:rPr>
                        <a:t>P</a:t>
                      </a:r>
                    </a:p>
                  </a:txBody>
                  <a:tcPr marL="12700" marR="12700" marT="12700" marB="0" anchor="ctr"/>
                </a:tc>
                <a:tc>
                  <a:txBody>
                    <a:bodyPr/>
                    <a:lstStyle/>
                    <a:p>
                      <a:pPr algn="l" fontAlgn="ctr"/>
                      <a:r>
                        <a:rPr lang="sk-SK" sz="1200" b="0" i="0" u="none" strike="noStrike">
                          <a:solidFill>
                            <a:srgbClr val="000000"/>
                          </a:solidFill>
                          <a:effectLst/>
                          <a:latin typeface="Arial"/>
                        </a:rPr>
                        <a:t> </a:t>
                      </a:r>
                    </a:p>
                  </a:txBody>
                  <a:tcPr marL="12700" marR="12700" marT="12700" marB="0" anchor="ctr"/>
                </a:tc>
                <a:tc>
                  <a:txBody>
                    <a:bodyPr/>
                    <a:lstStyle/>
                    <a:p>
                      <a:pPr algn="l" fontAlgn="ctr"/>
                      <a:r>
                        <a:rPr lang="fr-FR" sz="1200" b="0" i="0" u="none" strike="noStrike">
                          <a:solidFill>
                            <a:srgbClr val="000000"/>
                          </a:solidFill>
                          <a:effectLst/>
                          <a:latin typeface="Arial"/>
                        </a:rPr>
                        <a:t>Louchard, Antonin</a:t>
                      </a:r>
                    </a:p>
                  </a:txBody>
                  <a:tcPr marL="12700" marR="12700" marT="12700" marB="0" anchor="ctr"/>
                </a:tc>
                <a:tc>
                  <a:txBody>
                    <a:bodyPr/>
                    <a:lstStyle/>
                    <a:p>
                      <a:pPr algn="l" fontAlgn="ctr"/>
                      <a:r>
                        <a:rPr lang="fr-FR" sz="1200" b="0" i="0" u="none" strike="noStrike" dirty="0">
                          <a:solidFill>
                            <a:srgbClr val="000000"/>
                          </a:solidFill>
                          <a:effectLst/>
                          <a:latin typeface="Arial"/>
                        </a:rPr>
                        <a:t>Pomme de reinette et pomme d'api </a:t>
                      </a:r>
                    </a:p>
                  </a:txBody>
                  <a:tcPr marL="12700" marR="12700" marT="12700" marB="0" anchor="ctr"/>
                </a:tc>
                <a:tc>
                  <a:txBody>
                    <a:bodyPr/>
                    <a:lstStyle/>
                    <a:p>
                      <a:pPr algn="l" fontAlgn="ctr"/>
                      <a:r>
                        <a:rPr lang="fr-FR" sz="1200" b="0" i="0" u="none" strike="noStrike">
                          <a:solidFill>
                            <a:srgbClr val="000000"/>
                          </a:solidFill>
                          <a:effectLst/>
                          <a:latin typeface="Arial"/>
                        </a:rPr>
                        <a:t>Bayard Jeunesse</a:t>
                      </a:r>
                    </a:p>
                  </a:txBody>
                  <a:tcPr marL="12700" marR="12700" marT="12700" marB="0" anchor="ctr"/>
                </a:tc>
                <a:tc>
                  <a:txBody>
                    <a:bodyPr/>
                    <a:lstStyle/>
                    <a:p>
                      <a:pPr algn="ctr" fontAlgn="ctr"/>
                      <a:r>
                        <a:rPr lang="fr-FR" sz="1200" b="0" i="0" u="none" strike="noStrike">
                          <a:solidFill>
                            <a:srgbClr val="000000"/>
                          </a:solidFill>
                          <a:effectLst/>
                          <a:latin typeface="Arial"/>
                        </a:rPr>
                        <a:t>1 à 4</a:t>
                      </a:r>
                    </a:p>
                  </a:txBody>
                  <a:tcPr marL="12700" marR="12700" marT="12700" marB="0" anchor="ctr"/>
                </a:tc>
              </a:tr>
              <a:tr h="339882">
                <a:tc>
                  <a:txBody>
                    <a:bodyPr/>
                    <a:lstStyle/>
                    <a:p>
                      <a:pPr algn="ctr" fontAlgn="ctr"/>
                      <a:r>
                        <a:rPr lang="fr-FR" sz="1200" b="0" i="0" u="none" strike="noStrike" dirty="0">
                          <a:solidFill>
                            <a:srgbClr val="000000"/>
                          </a:solidFill>
                          <a:effectLst/>
                          <a:latin typeface="Arial"/>
                        </a:rPr>
                        <a:t>P</a:t>
                      </a:r>
                    </a:p>
                  </a:txBody>
                  <a:tcPr marL="12700" marR="12700" marT="12700" marB="0" anchor="ctr"/>
                </a:tc>
                <a:tc>
                  <a:txBody>
                    <a:bodyPr/>
                    <a:lstStyle/>
                    <a:p>
                      <a:pPr algn="l" fontAlgn="ctr"/>
                      <a:r>
                        <a:rPr lang="sk-SK" sz="1200" b="0" i="0" u="none" strike="noStrike">
                          <a:solidFill>
                            <a:srgbClr val="000000"/>
                          </a:solidFill>
                          <a:effectLst/>
                          <a:latin typeface="Arial"/>
                        </a:rPr>
                        <a:t> </a:t>
                      </a:r>
                    </a:p>
                  </a:txBody>
                  <a:tcPr marL="12700" marR="12700" marT="12700" marB="0" anchor="ctr"/>
                </a:tc>
                <a:tc>
                  <a:txBody>
                    <a:bodyPr/>
                    <a:lstStyle/>
                    <a:p>
                      <a:pPr algn="l" fontAlgn="ctr"/>
                      <a:r>
                        <a:rPr lang="fr-FR" sz="1200" b="0" i="0" u="none" strike="noStrike" dirty="0">
                          <a:solidFill>
                            <a:srgbClr val="000000"/>
                          </a:solidFill>
                          <a:effectLst/>
                          <a:latin typeface="Arial"/>
                        </a:rPr>
                        <a:t>Mollet, Charlotte</a:t>
                      </a:r>
                    </a:p>
                  </a:txBody>
                  <a:tcPr marL="12700" marR="12700" marT="12700" marB="0" anchor="ctr"/>
                </a:tc>
                <a:tc>
                  <a:txBody>
                    <a:bodyPr/>
                    <a:lstStyle/>
                    <a:p>
                      <a:pPr algn="l" fontAlgn="ctr"/>
                      <a:r>
                        <a:rPr lang="fr-FR" sz="1200" b="0" i="0" u="none" strike="noStrike">
                          <a:solidFill>
                            <a:srgbClr val="000000"/>
                          </a:solidFill>
                          <a:effectLst/>
                          <a:latin typeface="Arial"/>
                        </a:rPr>
                        <a:t>Une souris verte…</a:t>
                      </a:r>
                    </a:p>
                  </a:txBody>
                  <a:tcPr marL="12700" marR="12700" marT="12700" marB="0" anchor="ctr"/>
                </a:tc>
                <a:tc>
                  <a:txBody>
                    <a:bodyPr/>
                    <a:lstStyle/>
                    <a:p>
                      <a:pPr algn="l" fontAlgn="ctr"/>
                      <a:r>
                        <a:rPr lang="fr-FR" sz="1200" b="0" i="0" u="none" strike="noStrike">
                          <a:solidFill>
                            <a:srgbClr val="000000"/>
                          </a:solidFill>
                          <a:effectLst/>
                          <a:latin typeface="Arial"/>
                        </a:rPr>
                        <a:t>Didier Jeunesse</a:t>
                      </a:r>
                    </a:p>
                  </a:txBody>
                  <a:tcPr marL="12700" marR="12700" marT="12700" marB="0" anchor="ctr"/>
                </a:tc>
                <a:tc>
                  <a:txBody>
                    <a:bodyPr/>
                    <a:lstStyle/>
                    <a:p>
                      <a:pPr algn="ctr" fontAlgn="ctr"/>
                      <a:r>
                        <a:rPr lang="fr-FR" sz="1200" b="0" i="0" u="none" strike="noStrike" dirty="0">
                          <a:solidFill>
                            <a:srgbClr val="000000"/>
                          </a:solidFill>
                          <a:effectLst/>
                          <a:latin typeface="Arial"/>
                        </a:rPr>
                        <a:t>4</a:t>
                      </a:r>
                    </a:p>
                  </a:txBody>
                  <a:tcPr marL="12700" marR="12700" marT="12700"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521738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500" y="2722721"/>
            <a:ext cx="8496300" cy="3693319"/>
          </a:xfrm>
          <a:prstGeom prst="rect">
            <a:avLst/>
          </a:prstGeom>
        </p:spPr>
        <p:txBody>
          <a:bodyPr wrap="square">
            <a:spAutoFit/>
          </a:bodyPr>
          <a:lstStyle/>
          <a:p>
            <a:r>
              <a:rPr lang="fr-FR" dirty="0">
                <a:latin typeface="Arial"/>
                <a:cs typeface="Arial"/>
              </a:rPr>
              <a:t>Les livres rassemblés ici incitent le lecteur à jouer, soit en mettant en scène un jeu déjà connu (« Promenons-nous dans les bois » dans Loup y es-tu ?), soit en le faisant participer à l’histoire (« Ferme le livre pour que le loup ne s’échappe pas ! » dans 1, 2, 3 Qui est là ?), ou encore en faisant de l’activité de lecture une sorte de jeu à partir de la forme du livre (livres animés, livres puzzles…). En fonction de l’objet-livre, l’activité de jeu peut relever du puzzle (La (Petite Boite Jaune), de jeux graphiques (Le mille-pattes), de devinettes (Un …papillon sur un chapeau), de jeux combinatoires provoquant la surprise… Ces œuvres favorisent </a:t>
            </a:r>
            <a:r>
              <a:rPr lang="fr-FR" dirty="0" smtClean="0">
                <a:latin typeface="Arial"/>
                <a:cs typeface="Arial"/>
              </a:rPr>
              <a:t>l’implication </a:t>
            </a:r>
            <a:r>
              <a:rPr lang="fr-FR" dirty="0">
                <a:latin typeface="Arial"/>
                <a:cs typeface="Arial"/>
              </a:rPr>
              <a:t>des élèves dans l’activité de lecture et les familiarisent avec la temporalité spécifique de la fiction. Le jeune lecteur s’approprie le livre et en construit le contenu symbolique à travers l’activité de jeu. La lecture est mise en scène comme jeu et l’enfant, par la médiation de l’enseignant, en devient le maître</a:t>
            </a:r>
            <a:r>
              <a:rPr lang="fr-FR" dirty="0" smtClean="0">
                <a:latin typeface="Arial"/>
                <a:cs typeface="Arial"/>
              </a:rPr>
              <a:t>.</a:t>
            </a:r>
            <a:endParaRPr lang="fr-FR" dirty="0">
              <a:latin typeface="Arial"/>
              <a:cs typeface="Arial"/>
            </a:endParaRPr>
          </a:p>
        </p:txBody>
      </p:sp>
      <p:sp>
        <p:nvSpPr>
          <p:cNvPr id="2" name="ZoneTexte 1"/>
          <p:cNvSpPr txBox="1"/>
          <p:nvPr/>
        </p:nvSpPr>
        <p:spPr>
          <a:xfrm>
            <a:off x="190500" y="148471"/>
            <a:ext cx="8762999" cy="2031325"/>
          </a:xfrm>
          <a:prstGeom prst="rect">
            <a:avLst/>
          </a:prstGeom>
          <a:noFill/>
        </p:spPr>
        <p:txBody>
          <a:bodyPr wrap="square" rtlCol="0">
            <a:spAutoFit/>
          </a:bodyPr>
          <a:lstStyle/>
          <a:p>
            <a:pPr algn="ctr"/>
            <a:r>
              <a:rPr lang="fr-FR" sz="3600" dirty="0">
                <a:solidFill>
                  <a:schemeClr val="bg1"/>
                </a:solidFill>
                <a:latin typeface="Arial"/>
                <a:cs typeface="Arial"/>
              </a:rPr>
              <a:t>2.2 Entrer dans le jeu avec le livre, avec l'histoire ou un jeu mis en scène dans le livre </a:t>
            </a:r>
          </a:p>
          <a:p>
            <a:endParaRPr lang="fr-FR" dirty="0"/>
          </a:p>
        </p:txBody>
      </p:sp>
    </p:spTree>
    <p:extLst>
      <p:ext uri="{BB962C8B-B14F-4D97-AF65-F5344CB8AC3E}">
        <p14:creationId xmlns:p14="http://schemas.microsoft.com/office/powerpoint/2010/main" val="2069292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half" idx="2"/>
          </p:nvPr>
        </p:nvSpPr>
        <p:spPr>
          <a:xfrm>
            <a:off x="4508499" y="241300"/>
            <a:ext cx="4381501" cy="6154737"/>
          </a:xfrm>
        </p:spPr>
        <p:txBody>
          <a:bodyPr>
            <a:normAutofit fontScale="92500" lnSpcReduction="20000"/>
          </a:bodyPr>
          <a:lstStyle/>
          <a:p>
            <a:pPr>
              <a:lnSpc>
                <a:spcPct val="110000"/>
              </a:lnSpc>
            </a:pPr>
            <a:r>
              <a:rPr lang="fr-FR" sz="1900" dirty="0">
                <a:latin typeface="Arial"/>
                <a:cs typeface="Arial"/>
              </a:rPr>
              <a:t>Les ouvrages choisis pour l’école maternelle doivent permettre une première entrée dans la culture littéraire, orale et </a:t>
            </a:r>
            <a:r>
              <a:rPr lang="fr-FR" sz="1900" dirty="0" smtClean="0">
                <a:latin typeface="Arial"/>
                <a:cs typeface="Arial"/>
              </a:rPr>
              <a:t>écrite. [</a:t>
            </a:r>
            <a:r>
              <a:rPr lang="is-IS" sz="1900" dirty="0" smtClean="0">
                <a:latin typeface="Arial"/>
                <a:cs typeface="Arial"/>
              </a:rPr>
              <a:t>…] </a:t>
            </a:r>
            <a:r>
              <a:rPr lang="fr-FR" sz="1900" dirty="0" smtClean="0">
                <a:latin typeface="Arial"/>
                <a:cs typeface="Arial"/>
              </a:rPr>
              <a:t>Il </a:t>
            </a:r>
            <a:r>
              <a:rPr lang="fr-FR" sz="1900" dirty="0">
                <a:latin typeface="Arial"/>
                <a:cs typeface="Arial"/>
              </a:rPr>
              <a:t>s’agit de permettre une initiation des jeunes enfants aux usages du livre et aux pratiques de lecture, une familiarisation avec des usages élaborés de la langue et du langage, d’organiser des rencontres avec des récits de portée universelle et par là même d’installer peu à peu les capacités de comprendre une histoire racontée ou lue, d’entrer dans les mondes fictionnels construits par l’image et le texte, et d’accéder à d’autres formes d’écriture telles que la poésie. Cette initiation à la lecture de la littérature conduit à lire, relire encore et encore, des œuvres que le jeune lecteur plébiscite, dans lesquelles il s’immerge, avec lesquelles il joue, qui répondent à certaines de ses questions, qui alimentent son imaginaire et le font entrer dans une communauté de lecteurs.</a:t>
            </a:r>
          </a:p>
          <a:p>
            <a:endParaRPr lang="fr-FR" dirty="0"/>
          </a:p>
        </p:txBody>
      </p:sp>
      <p:pic>
        <p:nvPicPr>
          <p:cNvPr id="8" name="Espace réservé pour une image  7" descr="enfant.jpg"/>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786" r="4941"/>
          <a:stretch/>
        </p:blipFill>
        <p:spPr>
          <a:xfrm>
            <a:off x="269875" y="3479800"/>
            <a:ext cx="3688364" cy="2616200"/>
          </a:xfrm>
        </p:spPr>
      </p:pic>
      <p:pic>
        <p:nvPicPr>
          <p:cNvPr id="9" name="Espace réservé pour une image  8" descr="tour.jpg"/>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t="1657" b="1386"/>
          <a:stretch/>
        </p:blipFill>
        <p:spPr>
          <a:xfrm>
            <a:off x="2336801" y="673100"/>
            <a:ext cx="1467571" cy="2641600"/>
          </a:xfrm>
        </p:spPr>
      </p:pic>
      <p:pic>
        <p:nvPicPr>
          <p:cNvPr id="7" name="Espace réservé pour une image  6" descr="lecteur.jpeg"/>
          <p:cNvPicPr>
            <a:picLocks noGrp="1" noChangeAspect="1"/>
          </p:cNvPicPr>
          <p:nvPr>
            <p:ph type="pic" sz="quarter" idx="15"/>
          </p:nvPr>
        </p:nvPicPr>
        <p:blipFill>
          <a:blip r:embed="rId5" cstate="email">
            <a:extLst>
              <a:ext uri="{28A0092B-C50C-407E-A947-70E740481C1C}">
                <a14:useLocalDpi xmlns:a14="http://schemas.microsoft.com/office/drawing/2010/main" val="0"/>
              </a:ext>
            </a:extLst>
          </a:blip>
          <a:srcRect l="17266" r="17266"/>
          <a:stretch>
            <a:fillRect/>
          </a:stretch>
        </p:blipFill>
        <p:spPr>
          <a:xfrm>
            <a:off x="269875" y="1358900"/>
            <a:ext cx="1495425" cy="1495425"/>
          </a:xfrm>
        </p:spPr>
      </p:pic>
    </p:spTree>
    <p:extLst>
      <p:ext uri="{BB962C8B-B14F-4D97-AF65-F5344CB8AC3E}">
        <p14:creationId xmlns:p14="http://schemas.microsoft.com/office/powerpoint/2010/main" val="3431914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23588" t="-121" r="-11919" b="8349"/>
          <a:stretch/>
        </p:blipFill>
        <p:spPr>
          <a:xfrm>
            <a:off x="1758951" y="1655249"/>
            <a:ext cx="2186179" cy="1364176"/>
          </a:xfrm>
        </p:spPr>
      </p:pic>
      <p:pic>
        <p:nvPicPr>
          <p:cNvPr id="9" name="Espace réservé pour une image  8">
            <a:hlinkClick r:id="rId3"/>
          </p:cNvPr>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tretch>
            <a:fillRect/>
          </a:stretch>
        </p:blipFill>
        <p:spPr>
          <a:xfrm>
            <a:off x="589282" y="581024"/>
            <a:ext cx="1706243" cy="1644639"/>
          </a:xfrm>
        </p:spPr>
      </p:pic>
      <p:sp>
        <p:nvSpPr>
          <p:cNvPr id="8" name="ZoneTexte 7"/>
          <p:cNvSpPr txBox="1"/>
          <p:nvPr/>
        </p:nvSpPr>
        <p:spPr>
          <a:xfrm>
            <a:off x="4800600" y="224088"/>
            <a:ext cx="4076700" cy="2862322"/>
          </a:xfrm>
          <a:prstGeom prst="rect">
            <a:avLst/>
          </a:prstGeom>
          <a:noFill/>
        </p:spPr>
        <p:txBody>
          <a:bodyPr wrap="square" rtlCol="0">
            <a:spAutoFit/>
          </a:bodyPr>
          <a:lstStyle/>
          <a:p>
            <a:r>
              <a:rPr lang="fr-FR" sz="3600" dirty="0">
                <a:latin typeface="Arial"/>
                <a:cs typeface="Arial"/>
              </a:rPr>
              <a:t>2.2 Entrer dans le jeu avec le livre, avec l'histoire ou un jeu mis en scène dans le livre </a:t>
            </a:r>
          </a:p>
        </p:txBody>
      </p:sp>
      <p:pic>
        <p:nvPicPr>
          <p:cNvPr id="6" name="Espace réservé pour une image  9"/>
          <p:cNvPicPr>
            <a:picLocks noGrp="1" noChangeAspect="1"/>
          </p:cNvPicPr>
          <p:nvPr>
            <p:ph type="pic" sz="quarter" idx="13"/>
          </p:nvPr>
        </p:nvPicPr>
        <p:blipFill rotWithShape="1">
          <a:blip r:embed="rId5" cstate="email">
            <a:extLst>
              <a:ext uri="{28A0092B-C50C-407E-A947-70E740481C1C}">
                <a14:useLocalDpi xmlns:a14="http://schemas.microsoft.com/office/drawing/2010/main" val="0"/>
              </a:ext>
            </a:extLst>
          </a:blip>
          <a:srcRect t="-22830" r="-5966" b="-1"/>
          <a:stretch/>
        </p:blipFill>
        <p:spPr>
          <a:xfrm>
            <a:off x="128017" y="2539988"/>
            <a:ext cx="1865588" cy="2046534"/>
          </a:xfrm>
        </p:spPr>
      </p:pic>
      <p:pic>
        <p:nvPicPr>
          <p:cNvPr id="7" name="Espace réservé pour une image  9"/>
          <p:cNvPicPr>
            <a:picLocks noGrp="1" noChangeAspect="1"/>
          </p:cNvPicPr>
          <p:nvPr>
            <p:ph type="pic" sz="quarter" idx="13"/>
          </p:nvPr>
        </p:nvPicPr>
        <p:blipFill>
          <a:blip r:embed="rId6">
            <a:extLst>
              <a:ext uri="{28A0092B-C50C-407E-A947-70E740481C1C}">
                <a14:useLocalDpi xmlns:a14="http://schemas.microsoft.com/office/drawing/2010/main" val="0"/>
              </a:ext>
            </a:extLst>
          </a:blip>
          <a:stretch>
            <a:fillRect/>
          </a:stretch>
        </p:blipFill>
        <p:spPr>
          <a:xfrm>
            <a:off x="1481671" y="4446834"/>
            <a:ext cx="1627708" cy="2046534"/>
          </a:xfrm>
        </p:spPr>
      </p:pic>
      <p:pic>
        <p:nvPicPr>
          <p:cNvPr id="11" name="Espace réservé pour une image  9"/>
          <p:cNvPicPr>
            <a:picLocks noGrp="1" noChangeAspect="1"/>
          </p:cNvPicPr>
          <p:nvPr>
            <p:ph type="pic" sz="quarter" idx="13"/>
          </p:nvPr>
        </p:nvPicPr>
        <p:blipFill>
          <a:blip r:embed="rId7" cstate="email">
            <a:extLst>
              <a:ext uri="{28A0092B-C50C-407E-A947-70E740481C1C}">
                <a14:useLocalDpi xmlns:a14="http://schemas.microsoft.com/office/drawing/2010/main" val="0"/>
              </a:ext>
            </a:extLst>
          </a:blip>
          <a:stretch>
            <a:fillRect/>
          </a:stretch>
        </p:blipFill>
        <p:spPr>
          <a:xfrm>
            <a:off x="2605743" y="3097110"/>
            <a:ext cx="1865588" cy="1349724"/>
          </a:xfrm>
        </p:spPr>
      </p:pic>
      <p:pic>
        <p:nvPicPr>
          <p:cNvPr id="12" name="Espace réservé pour une image  9"/>
          <p:cNvPicPr>
            <a:picLocks noGrp="1" noChangeAspect="1"/>
          </p:cNvPicPr>
          <p:nvPr>
            <p:ph type="pic" sz="quarter" idx="13"/>
          </p:nvPr>
        </p:nvPicPr>
        <p:blipFill>
          <a:blip r:embed="rId8" cstate="email">
            <a:extLst>
              <a:ext uri="{28A0092B-C50C-407E-A947-70E740481C1C}">
                <a14:useLocalDpi xmlns:a14="http://schemas.microsoft.com/office/drawing/2010/main" val="0"/>
              </a:ext>
            </a:extLst>
          </a:blip>
          <a:stretch>
            <a:fillRect/>
          </a:stretch>
        </p:blipFill>
        <p:spPr>
          <a:xfrm>
            <a:off x="5951552" y="4599234"/>
            <a:ext cx="1774795" cy="2046534"/>
          </a:xfrm>
        </p:spPr>
      </p:pic>
      <p:pic>
        <p:nvPicPr>
          <p:cNvPr id="13" name="Espace réservé pour une image  9"/>
          <p:cNvPicPr>
            <a:picLocks noGrp="1" noChangeAspect="1"/>
          </p:cNvPicPr>
          <p:nvPr>
            <p:ph type="pic" sz="quarter" idx="13"/>
          </p:nvPr>
        </p:nvPicPr>
        <p:blipFill>
          <a:blip r:embed="rId9" cstate="email">
            <a:extLst>
              <a:ext uri="{28A0092B-C50C-407E-A947-70E740481C1C}">
                <a14:useLocalDpi xmlns:a14="http://schemas.microsoft.com/office/drawing/2010/main" val="0"/>
              </a:ext>
            </a:extLst>
          </a:blip>
          <a:stretch>
            <a:fillRect/>
          </a:stretch>
        </p:blipFill>
        <p:spPr>
          <a:xfrm>
            <a:off x="7011712" y="3091834"/>
            <a:ext cx="1865588" cy="2035685"/>
          </a:xfrm>
        </p:spPr>
      </p:pic>
      <p:pic>
        <p:nvPicPr>
          <p:cNvPr id="14" name="Espace réservé pour une image  9"/>
          <p:cNvPicPr>
            <a:picLocks noGrp="1" noChangeAspect="1"/>
          </p:cNvPicPr>
          <p:nvPr>
            <p:ph type="pic" sz="quarter" idx="13"/>
          </p:nvPr>
        </p:nvPicPr>
        <p:blipFill rotWithShape="1">
          <a:blip r:embed="rId10" cstate="email">
            <a:extLst>
              <a:ext uri="{28A0092B-C50C-407E-A947-70E740481C1C}">
                <a14:useLocalDpi xmlns:a14="http://schemas.microsoft.com/office/drawing/2010/main" val="0"/>
              </a:ext>
            </a:extLst>
          </a:blip>
          <a:srcRect l="-8680" t="-1" r="-9260" b="-7361"/>
          <a:stretch/>
        </p:blipFill>
        <p:spPr>
          <a:xfrm>
            <a:off x="3538537" y="4446834"/>
            <a:ext cx="2200275" cy="2002929"/>
          </a:xfrm>
        </p:spPr>
      </p:pic>
      <p:pic>
        <p:nvPicPr>
          <p:cNvPr id="15" name="Espace réservé pour une image  8">
            <a:hlinkClick r:id="rId3"/>
          </p:cNvPr>
          <p:cNvPicPr>
            <a:picLocks noGrp="1" noChangeAspect="1"/>
          </p:cNvPicPr>
          <p:nvPr>
            <p:ph type="pic" sz="quarter" idx="15"/>
          </p:nvPr>
        </p:nvPicPr>
        <p:blipFill rotWithShape="1">
          <a:blip r:embed="rId11" cstate="email">
            <a:extLst>
              <a:ext uri="{28A0092B-C50C-407E-A947-70E740481C1C}">
                <a14:useLocalDpi xmlns:a14="http://schemas.microsoft.com/office/drawing/2010/main" val="0"/>
              </a:ext>
            </a:extLst>
          </a:blip>
          <a:srcRect l="-13002" t="-9449" r="-19272" b="1"/>
          <a:stretch/>
        </p:blipFill>
        <p:spPr>
          <a:xfrm>
            <a:off x="2967037" y="0"/>
            <a:ext cx="1781175" cy="1548214"/>
          </a:xfrm>
        </p:spPr>
      </p:pic>
      <p:pic>
        <p:nvPicPr>
          <p:cNvPr id="16" name="Espace réservé pour une image  9"/>
          <p:cNvPicPr>
            <a:picLocks noGrp="1" noChangeAspect="1"/>
          </p:cNvPicPr>
          <p:nvPr>
            <p:ph type="pic" sz="quarter" idx="13"/>
          </p:nvPr>
        </p:nvPicPr>
        <p:blipFill>
          <a:blip r:embed="rId12" cstate="email">
            <a:extLst>
              <a:ext uri="{28A0092B-C50C-407E-A947-70E740481C1C}">
                <a14:useLocalDpi xmlns:a14="http://schemas.microsoft.com/office/drawing/2010/main" val="0"/>
              </a:ext>
            </a:extLst>
          </a:blip>
          <a:stretch>
            <a:fillRect/>
          </a:stretch>
        </p:blipFill>
        <p:spPr>
          <a:xfrm>
            <a:off x="4800600" y="3097110"/>
            <a:ext cx="2211112" cy="1366465"/>
          </a:xfrm>
        </p:spPr>
      </p:pic>
    </p:spTree>
    <p:extLst>
      <p:ext uri="{BB962C8B-B14F-4D97-AF65-F5344CB8AC3E}">
        <p14:creationId xmlns:p14="http://schemas.microsoft.com/office/powerpoint/2010/main" val="2692053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201640827"/>
              </p:ext>
            </p:extLst>
          </p:nvPr>
        </p:nvGraphicFramePr>
        <p:xfrm>
          <a:off x="288353" y="1459514"/>
          <a:ext cx="8654710" cy="4857062"/>
        </p:xfrm>
        <a:graphic>
          <a:graphicData uri="http://schemas.openxmlformats.org/drawingml/2006/table">
            <a:tbl>
              <a:tblPr firstRow="1" bandRow="1">
                <a:tableStyleId>{F5AB1C69-6EDB-4FF4-983F-18BD219EF322}</a:tableStyleId>
              </a:tblPr>
              <a:tblGrid>
                <a:gridCol w="267060"/>
                <a:gridCol w="1462748"/>
                <a:gridCol w="1643364"/>
                <a:gridCol w="2878175"/>
                <a:gridCol w="1607515"/>
                <a:gridCol w="795848"/>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Agee, Jon</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Le bon côté du mur</a:t>
                      </a:r>
                    </a:p>
                  </a:txBody>
                  <a:tcPr marL="12700" marR="12700" marT="12700" marB="0" anchor="ctr"/>
                </a:tc>
                <a:tc>
                  <a:txBody>
                    <a:bodyPr/>
                    <a:lstStyle/>
                    <a:p>
                      <a:pPr algn="l" fontAlgn="ctr"/>
                      <a:r>
                        <a:rPr lang="fr-FR" sz="1200" b="0" i="0" u="none" strike="noStrike">
                          <a:solidFill>
                            <a:srgbClr val="000000"/>
                          </a:solidFill>
                          <a:effectLst/>
                          <a:latin typeface="Arial"/>
                        </a:rPr>
                        <a:t>Gallimard Jeunesse</a:t>
                      </a:r>
                    </a:p>
                  </a:txBody>
                  <a:tcPr marL="12700" marR="12700" marT="12700" marB="0" anchor="ctr"/>
                </a:tc>
                <a:tc>
                  <a:txBody>
                    <a:bodyPr/>
                    <a:lstStyle/>
                    <a:p>
                      <a:pPr algn="ctr" fontAlgn="ctr"/>
                      <a:r>
                        <a:rPr lang="fr-FR" sz="1200" b="0" i="0" u="none" strike="noStrike">
                          <a:solidFill>
                            <a:srgbClr val="000000"/>
                          </a:solidFill>
                          <a:effectLst/>
                          <a:latin typeface="Arial"/>
                        </a:rPr>
                        <a:t>1</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Altan</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Petits points rouges</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fr-FR" sz="1200" b="0" i="0" u="none" strike="noStrike">
                          <a:solidFill>
                            <a:srgbClr val="000000"/>
                          </a:solidFill>
                          <a:effectLst/>
                          <a:latin typeface="Arial"/>
                        </a:rPr>
                        <a:t>1</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Anno, Mitsumasa</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Choisis ton masque</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Arjona, Juan</a:t>
                      </a:r>
                    </a:p>
                  </a:txBody>
                  <a:tcPr marL="12700" marR="12700" marT="12700" marB="0" anchor="ctr"/>
                </a:tc>
                <a:tc>
                  <a:txBody>
                    <a:bodyPr/>
                    <a:lstStyle/>
                    <a:p>
                      <a:pPr algn="l" fontAlgn="ctr"/>
                      <a:r>
                        <a:rPr lang="fr-FR" sz="1200" b="0" i="0" u="none" strike="noStrike">
                          <a:solidFill>
                            <a:srgbClr val="000000"/>
                          </a:solidFill>
                          <a:effectLst/>
                          <a:latin typeface="Arial"/>
                        </a:rPr>
                        <a:t>Lluïsot</a:t>
                      </a:r>
                    </a:p>
                  </a:txBody>
                  <a:tcPr marL="12700" marR="12700" marT="12700" marB="0" anchor="ctr"/>
                </a:tc>
                <a:tc>
                  <a:txBody>
                    <a:bodyPr/>
                    <a:lstStyle/>
                    <a:p>
                      <a:pPr algn="l" fontAlgn="ctr"/>
                      <a:r>
                        <a:rPr lang="fr-FR" sz="1200" b="0" i="0" u="none" strike="noStrike" dirty="0">
                          <a:solidFill>
                            <a:srgbClr val="000000"/>
                          </a:solidFill>
                          <a:effectLst/>
                          <a:latin typeface="Arial"/>
                        </a:rPr>
                        <a:t>Antonino contre le temps</a:t>
                      </a:r>
                    </a:p>
                  </a:txBody>
                  <a:tcPr marL="12700" marR="12700" marT="12700" marB="0" anchor="ctr"/>
                </a:tc>
                <a:tc>
                  <a:txBody>
                    <a:bodyPr/>
                    <a:lstStyle/>
                    <a:p>
                      <a:pPr algn="l" fontAlgn="ctr"/>
                      <a:r>
                        <a:rPr lang="fr-FR" sz="1200" b="0" i="0" u="none" strike="noStrike">
                          <a:solidFill>
                            <a:srgbClr val="000000"/>
                          </a:solidFill>
                          <a:effectLst/>
                          <a:latin typeface="Arial"/>
                        </a:rPr>
                        <a:t>La Joie de Lire</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Atinuke &amp; Brooksbank, Angela</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Bébé va au marché</a:t>
                      </a:r>
                    </a:p>
                  </a:txBody>
                  <a:tcPr marL="12700" marR="12700" marT="12700" marB="0" anchor="ctr"/>
                </a:tc>
                <a:tc>
                  <a:txBody>
                    <a:bodyPr/>
                    <a:lstStyle/>
                    <a:p>
                      <a:pPr algn="l" fontAlgn="ctr"/>
                      <a:r>
                        <a:rPr lang="fr-FR" sz="1200" b="0" i="0" u="none" strike="noStrike">
                          <a:solidFill>
                            <a:srgbClr val="000000"/>
                          </a:solidFill>
                          <a:effectLst/>
                          <a:latin typeface="Arial"/>
                        </a:rPr>
                        <a:t>Les </a:t>
                      </a:r>
                      <a:r>
                        <a:rPr lang="fr-FR" sz="1200" b="0" i="0" u="none" strike="noStrike">
                          <a:solidFill>
                            <a:srgbClr val="000000"/>
                          </a:solidFill>
                          <a:effectLst/>
                          <a:latin typeface="Calibri"/>
                        </a:rPr>
                        <a:t>É</a:t>
                      </a:r>
                      <a:r>
                        <a:rPr lang="fr-FR" sz="1200" b="0" i="0" u="none" strike="noStrike">
                          <a:solidFill>
                            <a:srgbClr val="000000"/>
                          </a:solidFill>
                          <a:effectLst/>
                          <a:latin typeface="Arial"/>
                        </a:rPr>
                        <a:t>ditions des </a:t>
                      </a:r>
                      <a:r>
                        <a:rPr lang="fr-FR" sz="1200" b="0" i="0" u="none" strike="noStrike">
                          <a:solidFill>
                            <a:srgbClr val="000000"/>
                          </a:solidFill>
                          <a:effectLst/>
                          <a:latin typeface="Calibri"/>
                        </a:rPr>
                        <a:t>É</a:t>
                      </a:r>
                      <a:r>
                        <a:rPr lang="fr-FR" sz="1200" b="0" i="0" u="none" strike="noStrike">
                          <a:solidFill>
                            <a:srgbClr val="000000"/>
                          </a:solidFill>
                          <a:effectLst/>
                          <a:latin typeface="Arial"/>
                        </a:rPr>
                        <a:t>léphants</a:t>
                      </a:r>
                    </a:p>
                  </a:txBody>
                  <a:tcPr marL="12700" marR="12700" marT="12700" marB="0" anchor="ctr"/>
                </a:tc>
                <a:tc>
                  <a:txBody>
                    <a:bodyPr/>
                    <a:lstStyle/>
                    <a:p>
                      <a:pPr algn="ctr" fontAlgn="ctr"/>
                      <a:r>
                        <a:rPr lang="de-DE" sz="1200" b="0" i="0" u="none" strike="noStrike">
                          <a:solidFill>
                            <a:srgbClr val="000000"/>
                          </a:solidFill>
                          <a:effectLst/>
                          <a:latin typeface="Arial"/>
                        </a:rPr>
                        <a:t>1 - 2</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Auzary-Luton, Sylvie</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Loup y es-tu ? </a:t>
                      </a:r>
                    </a:p>
                  </a:txBody>
                  <a:tcPr marL="12700" marR="12700" marT="12700" marB="0" anchor="ctr"/>
                </a:tc>
                <a:tc>
                  <a:txBody>
                    <a:bodyPr/>
                    <a:lstStyle/>
                    <a:p>
                      <a:pPr algn="l" fontAlgn="ctr"/>
                      <a:r>
                        <a:rPr lang="fr-FR" sz="1200" b="0" i="0" u="none" strike="noStrike">
                          <a:solidFill>
                            <a:srgbClr val="000000"/>
                          </a:solidFill>
                          <a:effectLst/>
                          <a:latin typeface="Arial"/>
                        </a:rPr>
                        <a:t>Kaléidoscope</a:t>
                      </a:r>
                    </a:p>
                  </a:txBody>
                  <a:tcPr marL="12700" marR="12700" marT="12700" marB="0" anchor="ctr"/>
                </a:tc>
                <a:tc>
                  <a:txBody>
                    <a:bodyPr/>
                    <a:lstStyle/>
                    <a:p>
                      <a:pPr algn="ctr" fontAlgn="ctr"/>
                      <a:r>
                        <a:rPr lang="fr-FR" sz="1200" b="0" i="0" u="none" strike="noStrike" dirty="0">
                          <a:solidFill>
                            <a:srgbClr val="000000"/>
                          </a:solidFill>
                          <a:effectLst/>
                          <a:latin typeface="Arial"/>
                        </a:rPr>
                        <a:t>4</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Bertier, Anne</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Le balcon</a:t>
                      </a:r>
                    </a:p>
                  </a:txBody>
                  <a:tcPr marL="12700" marR="12700" marT="12700" marB="0" anchor="ctr"/>
                </a:tc>
                <a:tc>
                  <a:txBody>
                    <a:bodyPr/>
                    <a:lstStyle/>
                    <a:p>
                      <a:pPr algn="l" fontAlgn="ctr"/>
                      <a:r>
                        <a:rPr lang="fr-FR" sz="1200" b="0" i="0" u="none" strike="noStrike">
                          <a:solidFill>
                            <a:srgbClr val="000000"/>
                          </a:solidFill>
                          <a:effectLst/>
                          <a:latin typeface="Arial"/>
                        </a:rPr>
                        <a:t>Grandir</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Bruel, Christian </a:t>
                      </a:r>
                    </a:p>
                  </a:txBody>
                  <a:tcPr marL="12700" marR="12700" marT="12700" marB="0" anchor="ctr"/>
                </a:tc>
                <a:tc>
                  <a:txBody>
                    <a:bodyPr/>
                    <a:lstStyle/>
                    <a:p>
                      <a:pPr algn="l" fontAlgn="ctr"/>
                      <a:r>
                        <a:rPr lang="fr-FR" sz="1200" b="0" i="0" u="none" strike="noStrike">
                          <a:solidFill>
                            <a:srgbClr val="000000"/>
                          </a:solidFill>
                          <a:effectLst/>
                          <a:latin typeface="Arial"/>
                        </a:rPr>
                        <a:t>Claveloux, Nicole</a:t>
                      </a:r>
                    </a:p>
                  </a:txBody>
                  <a:tcPr marL="12700" marR="12700" marT="12700" marB="0" anchor="ctr"/>
                </a:tc>
                <a:tc>
                  <a:txBody>
                    <a:bodyPr/>
                    <a:lstStyle/>
                    <a:p>
                      <a:pPr algn="l" fontAlgn="ctr"/>
                      <a:r>
                        <a:rPr lang="fr-FR" sz="1200" b="0" i="0" u="none" strike="noStrike">
                          <a:solidFill>
                            <a:srgbClr val="000000"/>
                          </a:solidFill>
                          <a:effectLst/>
                          <a:latin typeface="Arial"/>
                        </a:rPr>
                        <a:t>Alboum</a:t>
                      </a:r>
                    </a:p>
                  </a:txBody>
                  <a:tcPr marL="12700" marR="12700" marT="12700" marB="0" anchor="ctr"/>
                </a:tc>
                <a:tc>
                  <a:txBody>
                    <a:bodyPr/>
                    <a:lstStyle/>
                    <a:p>
                      <a:pPr algn="l" fontAlgn="ctr"/>
                      <a:r>
                        <a:rPr lang="fr-FR" sz="1200" b="0" i="0" u="none" strike="noStrike">
                          <a:solidFill>
                            <a:srgbClr val="000000"/>
                          </a:solidFill>
                          <a:effectLst/>
                          <a:latin typeface="Arial"/>
                        </a:rPr>
                        <a:t>Thierry Magnier</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Carter, David A.</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Petite Boîte Jaune</a:t>
                      </a:r>
                    </a:p>
                  </a:txBody>
                  <a:tcPr marL="12700" marR="12700" marT="12700" marB="0" anchor="ctr"/>
                </a:tc>
                <a:tc>
                  <a:txBody>
                    <a:bodyPr/>
                    <a:lstStyle/>
                    <a:p>
                      <a:pPr algn="l" fontAlgn="ctr"/>
                      <a:r>
                        <a:rPr lang="fr-FR" sz="1200" b="0" i="0" u="none" strike="noStrike">
                          <a:solidFill>
                            <a:srgbClr val="000000"/>
                          </a:solidFill>
                          <a:effectLst/>
                          <a:latin typeface="Arial"/>
                        </a:rPr>
                        <a:t>Mango Jeunesse</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Cottin, Menena</a:t>
                      </a:r>
                    </a:p>
                  </a:txBody>
                  <a:tcPr marL="12700" marR="12700" marT="12700" marB="0" anchor="ctr"/>
                </a:tc>
                <a:tc>
                  <a:txBody>
                    <a:bodyPr/>
                    <a:lstStyle/>
                    <a:p>
                      <a:pPr algn="l" fontAlgn="ctr"/>
                      <a:r>
                        <a:rPr lang="fr-FR" sz="1200" b="0" i="0" u="none" strike="noStrike">
                          <a:solidFill>
                            <a:srgbClr val="000000"/>
                          </a:solidFill>
                          <a:effectLst/>
                          <a:latin typeface="Arial"/>
                        </a:rPr>
                        <a:t>Faria, Rosana</a:t>
                      </a:r>
                    </a:p>
                  </a:txBody>
                  <a:tcPr marL="12700" marR="12700" marT="12700" marB="0" anchor="ctr"/>
                </a:tc>
                <a:tc>
                  <a:txBody>
                    <a:bodyPr/>
                    <a:lstStyle/>
                    <a:p>
                      <a:pPr algn="l" fontAlgn="ctr"/>
                      <a:r>
                        <a:rPr lang="fr-FR" sz="1200" b="0" i="0" u="none" strike="noStrike" dirty="0">
                          <a:solidFill>
                            <a:srgbClr val="000000"/>
                          </a:solidFill>
                          <a:effectLst/>
                          <a:latin typeface="Arial"/>
                        </a:rPr>
                        <a:t>Le livre noir des couleurs</a:t>
                      </a:r>
                    </a:p>
                  </a:txBody>
                  <a:tcPr marL="12700" marR="12700" marT="12700" marB="0" anchor="ctr"/>
                </a:tc>
                <a:tc>
                  <a:txBody>
                    <a:bodyPr/>
                    <a:lstStyle/>
                    <a:p>
                      <a:pPr algn="l" fontAlgn="ctr"/>
                      <a:r>
                        <a:rPr lang="fr-FR" sz="1200" b="0" i="0" u="none" strike="noStrike">
                          <a:solidFill>
                            <a:srgbClr val="000000"/>
                          </a:solidFill>
                          <a:effectLst/>
                          <a:latin typeface="Arial"/>
                        </a:rPr>
                        <a:t>Rue du Monde</a:t>
                      </a:r>
                    </a:p>
                  </a:txBody>
                  <a:tcPr marL="12700" marR="12700" marT="12700" marB="0" anchor="ctr"/>
                </a:tc>
                <a:tc>
                  <a:txBody>
                    <a:bodyPr/>
                    <a:lstStyle/>
                    <a:p>
                      <a:pPr algn="ctr" fontAlgn="ctr"/>
                      <a:r>
                        <a:rPr lang="ru-RU" sz="1200" b="0" i="0" u="none" strike="noStrike">
                          <a:solidFill>
                            <a:srgbClr val="000000"/>
                          </a:solidFill>
                          <a:effectLst/>
                          <a:latin typeface="Arial"/>
                        </a:rPr>
                        <a:t>3 - 4</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De Greef, Sabine</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1, 2, 3 Qui est là ?</a:t>
                      </a:r>
                    </a:p>
                  </a:txBody>
                  <a:tcPr marL="12700" marR="12700" marT="12700" marB="0" anchor="ctr"/>
                </a:tc>
                <a:tc>
                  <a:txBody>
                    <a:bodyPr/>
                    <a:lstStyle/>
                    <a:p>
                      <a:pPr algn="l" fontAlgn="ctr"/>
                      <a:r>
                        <a:rPr lang="fr-FR" sz="1200" b="0" i="0" u="none" strike="noStrike">
                          <a:solidFill>
                            <a:srgbClr val="000000"/>
                          </a:solidFill>
                          <a:effectLst/>
                          <a:latin typeface="Arial"/>
                        </a:rPr>
                        <a:t>Pastel</a:t>
                      </a:r>
                    </a:p>
                  </a:txBody>
                  <a:tcPr marL="12700" marR="12700" marT="12700" marB="0" anchor="ctr"/>
                </a:tc>
                <a:tc>
                  <a:txBody>
                    <a:bodyPr/>
                    <a:lstStyle/>
                    <a:p>
                      <a:pPr algn="ctr" fontAlgn="ctr"/>
                      <a:r>
                        <a:rPr lang="fr-FR" sz="1200" b="0" i="0" u="none" strike="noStrike">
                          <a:solidFill>
                            <a:srgbClr val="000000"/>
                          </a:solidFill>
                          <a:effectLst/>
                          <a:latin typeface="Arial"/>
                        </a:rPr>
                        <a:t>1</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Dedieu, Thierry</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Le petit ver tout nu</a:t>
                      </a:r>
                    </a:p>
                  </a:txBody>
                  <a:tcPr marL="12700" marR="12700" marT="12700" marB="0" anchor="ctr"/>
                </a:tc>
                <a:tc>
                  <a:txBody>
                    <a:bodyPr/>
                    <a:lstStyle/>
                    <a:p>
                      <a:pPr algn="l" fontAlgn="ctr"/>
                      <a:r>
                        <a:rPr lang="fr-FR" sz="1200" b="0" i="0" u="none" strike="noStrike">
                          <a:solidFill>
                            <a:srgbClr val="000000"/>
                          </a:solidFill>
                          <a:effectLst/>
                          <a:latin typeface="Arial"/>
                        </a:rPr>
                        <a:t>Seuil Jeunesse</a:t>
                      </a:r>
                    </a:p>
                  </a:txBody>
                  <a:tcPr marL="12700" marR="12700" marT="12700" marB="0" anchor="ctr"/>
                </a:tc>
                <a:tc>
                  <a:txBody>
                    <a:bodyPr/>
                    <a:lstStyle/>
                    <a:p>
                      <a:pPr algn="ctr" fontAlgn="ctr"/>
                      <a:r>
                        <a:rPr lang="fr-FR" sz="1200" b="0" i="0" u="none" strike="noStrike" dirty="0">
                          <a:solidFill>
                            <a:srgbClr val="000000"/>
                          </a:solidFill>
                          <a:effectLst/>
                          <a:latin typeface="Arial"/>
                        </a:rPr>
                        <a:t>1 à 4</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Delebecque, François</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Imagier des jouets</a:t>
                      </a:r>
                    </a:p>
                  </a:txBody>
                  <a:tcPr marL="12700" marR="12700" marT="12700" marB="0" anchor="ctr"/>
                </a:tc>
                <a:tc>
                  <a:txBody>
                    <a:bodyPr/>
                    <a:lstStyle/>
                    <a:p>
                      <a:pPr algn="l" fontAlgn="ctr"/>
                      <a:r>
                        <a:rPr lang="fr-FR" sz="1200" b="0" i="0" u="none" strike="noStrike">
                          <a:solidFill>
                            <a:srgbClr val="000000"/>
                          </a:solidFill>
                          <a:effectLst/>
                          <a:latin typeface="Arial"/>
                        </a:rPr>
                        <a:t>Les Grandes Personnes</a:t>
                      </a:r>
                    </a:p>
                  </a:txBody>
                  <a:tcPr marL="12700" marR="12700" marT="12700" marB="0" anchor="ctr"/>
                </a:tc>
                <a:tc>
                  <a:txBody>
                    <a:bodyPr/>
                    <a:lstStyle/>
                    <a:p>
                      <a:pPr algn="ctr" fontAlgn="ctr"/>
                      <a:r>
                        <a:rPr lang="fr-FR" sz="1200" b="0" i="0" u="none" strike="noStrike" dirty="0">
                          <a:solidFill>
                            <a:srgbClr val="000000"/>
                          </a:solidFill>
                          <a:effectLst/>
                          <a:latin typeface="Arial"/>
                        </a:rPr>
                        <a:t>1</a:t>
                      </a:r>
                    </a:p>
                  </a:txBody>
                  <a:tcPr marL="12700" marR="12700" marT="12700"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494405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52095551"/>
              </p:ext>
            </p:extLst>
          </p:nvPr>
        </p:nvGraphicFramePr>
        <p:xfrm>
          <a:off x="288353" y="1459514"/>
          <a:ext cx="8654710" cy="5119788"/>
        </p:xfrm>
        <a:graphic>
          <a:graphicData uri="http://schemas.openxmlformats.org/drawingml/2006/table">
            <a:tbl>
              <a:tblPr firstRow="1" bandRow="1">
                <a:tableStyleId>{F5AB1C69-6EDB-4FF4-983F-18BD219EF322}</a:tableStyleId>
              </a:tblPr>
              <a:tblGrid>
                <a:gridCol w="267060"/>
                <a:gridCol w="1462748"/>
                <a:gridCol w="1643364"/>
                <a:gridCol w="2878175"/>
                <a:gridCol w="1607515"/>
                <a:gridCol w="795848"/>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gridSpan="2">
                  <a:txBody>
                    <a:bodyPr/>
                    <a:lstStyle/>
                    <a:p>
                      <a:pPr algn="l" fontAlgn="ctr"/>
                      <a:r>
                        <a:rPr lang="fr-FR" sz="1200" b="0" i="0" u="none" strike="noStrike">
                          <a:solidFill>
                            <a:srgbClr val="000000"/>
                          </a:solidFill>
                          <a:effectLst/>
                          <a:latin typeface="Arial"/>
                        </a:rPr>
                        <a:t>Deneux, Xavier</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Brique à brique</a:t>
                      </a:r>
                    </a:p>
                  </a:txBody>
                  <a:tcPr marL="12700" marR="12700" marT="12700" marB="0" anchor="ctr"/>
                </a:tc>
                <a:tc>
                  <a:txBody>
                    <a:bodyPr/>
                    <a:lstStyle/>
                    <a:p>
                      <a:pPr algn="l" fontAlgn="ctr"/>
                      <a:r>
                        <a:rPr lang="fr-FR" sz="1200" b="0" i="0" u="none" strike="noStrike">
                          <a:solidFill>
                            <a:srgbClr val="000000"/>
                          </a:solidFill>
                          <a:effectLst/>
                          <a:latin typeface="Arial"/>
                        </a:rPr>
                        <a:t>Milan Jeunesse</a:t>
                      </a:r>
                    </a:p>
                  </a:txBody>
                  <a:tcPr marL="12700" marR="12700" marT="12700" marB="0" anchor="ctr"/>
                </a:tc>
                <a:tc>
                  <a:txBody>
                    <a:bodyPr/>
                    <a:lstStyle/>
                    <a:p>
                      <a:pPr algn="ctr" fontAlgn="ctr"/>
                      <a:r>
                        <a:rPr lang="ru-RU" sz="1200" b="0" i="0" u="none" strike="noStrike">
                          <a:solidFill>
                            <a:srgbClr val="000000"/>
                          </a:solidFill>
                          <a:effectLst/>
                          <a:latin typeface="Arial"/>
                        </a:rPr>
                        <a:t>3 - 4</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Doray, Malika</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Ce livre-là</a:t>
                      </a:r>
                    </a:p>
                  </a:txBody>
                  <a:tcPr marL="12700" marR="12700" marT="12700" marB="0" anchor="ctr"/>
                </a:tc>
                <a:tc>
                  <a:txBody>
                    <a:bodyPr/>
                    <a:lstStyle/>
                    <a:p>
                      <a:pPr algn="l" fontAlgn="ctr"/>
                      <a:r>
                        <a:rPr lang="fr-FR" sz="1200" b="0" i="0" u="none" strike="noStrike">
                          <a:solidFill>
                            <a:srgbClr val="000000"/>
                          </a:solidFill>
                          <a:effectLst/>
                          <a:latin typeface="Arial"/>
                        </a:rPr>
                        <a:t>MeMo</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Douzou, Olivier</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Loup </a:t>
                      </a:r>
                    </a:p>
                  </a:txBody>
                  <a:tcPr marL="12700" marR="12700" marT="12700" marB="0" anchor="ctr"/>
                </a:tc>
                <a:tc>
                  <a:txBody>
                    <a:bodyPr/>
                    <a:lstStyle/>
                    <a:p>
                      <a:pPr algn="l" fontAlgn="ctr"/>
                      <a:r>
                        <a:rPr lang="fr-FR" sz="1200" b="0" i="0" u="none" strike="noStrike">
                          <a:solidFill>
                            <a:srgbClr val="000000"/>
                          </a:solidFill>
                          <a:effectLst/>
                          <a:latin typeface="Arial"/>
                        </a:rPr>
                        <a:t>Rouergue</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Dreyfuss, Corinne</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Caché</a:t>
                      </a:r>
                    </a:p>
                  </a:txBody>
                  <a:tcPr marL="12700" marR="12700" marT="12700" marB="0" anchor="ctr"/>
                </a:tc>
                <a:tc>
                  <a:txBody>
                    <a:bodyPr/>
                    <a:lstStyle/>
                    <a:p>
                      <a:pPr algn="l" fontAlgn="ctr"/>
                      <a:r>
                        <a:rPr lang="fr-FR" sz="1200" b="0" i="0" u="none" strike="noStrike">
                          <a:solidFill>
                            <a:srgbClr val="000000"/>
                          </a:solidFill>
                          <a:effectLst/>
                          <a:latin typeface="Arial"/>
                        </a:rPr>
                        <a:t>Thierry Magnier</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Emberley, Ed</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Va-t-en, Grand Monstre Vert !</a:t>
                      </a:r>
                    </a:p>
                  </a:txBody>
                  <a:tcPr marL="12700" marR="12700" marT="12700" marB="0" anchor="ctr"/>
                </a:tc>
                <a:tc>
                  <a:txBody>
                    <a:bodyPr/>
                    <a:lstStyle/>
                    <a:p>
                      <a:pPr algn="l" fontAlgn="ctr"/>
                      <a:r>
                        <a:rPr lang="fr-FR" sz="1200" b="0" i="0" u="none" strike="noStrike">
                          <a:solidFill>
                            <a:srgbClr val="000000"/>
                          </a:solidFill>
                          <a:effectLst/>
                          <a:latin typeface="Arial"/>
                        </a:rPr>
                        <a:t>Kaléidoscope</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Fejto, Raphaël</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A quoi on joue, papa ?</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fr-FR" sz="1200" b="0" i="0" u="none" strike="noStrike">
                          <a:solidFill>
                            <a:srgbClr val="000000"/>
                          </a:solidFill>
                          <a:effectLst/>
                          <a:latin typeface="Arial"/>
                        </a:rPr>
                        <a:t>4</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Gibert, Bruno</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Un papillon sur un chapeau</a:t>
                      </a:r>
                    </a:p>
                  </a:txBody>
                  <a:tcPr marL="12700" marR="12700" marT="12700" marB="0" anchor="ctr"/>
                </a:tc>
                <a:tc>
                  <a:txBody>
                    <a:bodyPr/>
                    <a:lstStyle/>
                    <a:p>
                      <a:pPr algn="l" fontAlgn="ctr"/>
                      <a:r>
                        <a:rPr lang="fr-FR" sz="1200" b="0" i="0" u="none" strike="noStrike">
                          <a:solidFill>
                            <a:srgbClr val="000000"/>
                          </a:solidFill>
                          <a:effectLst/>
                          <a:latin typeface="Arial"/>
                        </a:rPr>
                        <a:t>Casterman</a:t>
                      </a:r>
                    </a:p>
                  </a:txBody>
                  <a:tcPr marL="12700" marR="12700" marT="12700" marB="0" anchor="ctr"/>
                </a:tc>
                <a:tc>
                  <a:txBody>
                    <a:bodyPr/>
                    <a:lstStyle/>
                    <a:p>
                      <a:pPr algn="ctr" fontAlgn="ctr"/>
                      <a:r>
                        <a:rPr lang="fr-FR" sz="1200" b="0" i="0" u="none" strike="noStrike">
                          <a:solidFill>
                            <a:srgbClr val="000000"/>
                          </a:solidFill>
                          <a:effectLst/>
                          <a:latin typeface="Arial"/>
                        </a:rPr>
                        <a:t>2 à 4</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Gourounas, Jean</a:t>
                      </a:r>
                    </a:p>
                  </a:txBody>
                  <a:tcPr marL="12700" marR="12700" marT="12700" marB="0" anchor="ctr"/>
                </a:tc>
                <a:tc hMerge="1">
                  <a:txBody>
                    <a:bodyPr/>
                    <a:lstStyle/>
                    <a:p>
                      <a:endParaRPr lang="fr-FR"/>
                    </a:p>
                  </a:txBody>
                  <a:tcPr marL="12700" marR="12700" marT="12700" marB="0" anchor="ctr"/>
                </a:tc>
                <a:tc>
                  <a:txBody>
                    <a:bodyPr/>
                    <a:lstStyle/>
                    <a:p>
                      <a:pPr algn="l" fontAlgn="ctr"/>
                      <a:r>
                        <a:rPr lang="fr-FR" sz="1200" b="0" i="0" u="none" strike="noStrike">
                          <a:solidFill>
                            <a:srgbClr val="000000"/>
                          </a:solidFill>
                          <a:effectLst/>
                          <a:latin typeface="Arial"/>
                        </a:rPr>
                        <a:t>Le mille-pattes</a:t>
                      </a:r>
                    </a:p>
                  </a:txBody>
                  <a:tcPr marL="12700" marR="12700" marT="12700" marB="0" anchor="ctr"/>
                </a:tc>
                <a:tc>
                  <a:txBody>
                    <a:bodyPr/>
                    <a:lstStyle/>
                    <a:p>
                      <a:pPr algn="l" fontAlgn="ctr"/>
                      <a:r>
                        <a:rPr lang="fr-FR" sz="1200" b="0" i="0" u="none" strike="noStrike">
                          <a:solidFill>
                            <a:srgbClr val="000000"/>
                          </a:solidFill>
                          <a:effectLst/>
                          <a:latin typeface="Arial"/>
                        </a:rPr>
                        <a:t>Rouergue</a:t>
                      </a:r>
                    </a:p>
                  </a:txBody>
                  <a:tcPr marL="12700" marR="12700" marT="12700" marB="0" anchor="ctr"/>
                </a:tc>
                <a:tc>
                  <a:txBody>
                    <a:bodyPr/>
                    <a:lstStyle/>
                    <a:p>
                      <a:pPr algn="ctr" fontAlgn="ctr"/>
                      <a:r>
                        <a:rPr lang="fr-FR" sz="1200" b="0" i="0" u="none" strike="noStrike" dirty="0">
                          <a:solidFill>
                            <a:srgbClr val="000000"/>
                          </a:solidFill>
                          <a:effectLst/>
                          <a:latin typeface="Arial"/>
                        </a:rPr>
                        <a:t>4</a:t>
                      </a:r>
                    </a:p>
                  </a:txBody>
                  <a:tcPr marL="12700" marR="12700" marT="12700"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Grindley, Sally</a:t>
                      </a:r>
                    </a:p>
                  </a:txBody>
                  <a:tcPr marL="12700" marR="12700" marT="12700" marB="0" anchor="ctr"/>
                </a:tc>
                <a:tc>
                  <a:txBody>
                    <a:bodyPr/>
                    <a:lstStyle/>
                    <a:p>
                      <a:pPr algn="l" fontAlgn="ctr"/>
                      <a:r>
                        <a:rPr lang="fr-FR" sz="1200" b="0" i="0" u="none" strike="noStrike">
                          <a:solidFill>
                            <a:srgbClr val="000000"/>
                          </a:solidFill>
                          <a:effectLst/>
                          <a:latin typeface="Arial"/>
                        </a:rPr>
                        <a:t>Utton, Peter</a:t>
                      </a:r>
                    </a:p>
                  </a:txBody>
                  <a:tcPr marL="12700" marR="12700" marT="12700" marB="0" anchor="ctr"/>
                </a:tc>
                <a:tc>
                  <a:txBody>
                    <a:bodyPr/>
                    <a:lstStyle/>
                    <a:p>
                      <a:pPr algn="l" fontAlgn="ctr"/>
                      <a:r>
                        <a:rPr lang="fr-FR" sz="1200" b="0" i="0" u="none" strike="noStrike" dirty="0">
                          <a:solidFill>
                            <a:srgbClr val="000000"/>
                          </a:solidFill>
                          <a:effectLst/>
                          <a:latin typeface="Arial"/>
                        </a:rPr>
                        <a:t>Chhht !</a:t>
                      </a:r>
                    </a:p>
                  </a:txBody>
                  <a:tcPr marL="12700" marR="12700" marT="12700" marB="0" anchor="ctr"/>
                </a:tc>
                <a:tc>
                  <a:txBody>
                    <a:bodyPr/>
                    <a:lstStyle/>
                    <a:p>
                      <a:pPr algn="l" fontAlgn="ctr"/>
                      <a:r>
                        <a:rPr lang="fr-FR" sz="1200" b="0" i="0" u="none" strike="noStrike">
                          <a:solidFill>
                            <a:srgbClr val="000000"/>
                          </a:solidFill>
                          <a:effectLst/>
                          <a:latin typeface="Arial"/>
                        </a:rPr>
                        <a:t>Pastel</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Gutman, Anne</a:t>
                      </a:r>
                    </a:p>
                  </a:txBody>
                  <a:tcPr marL="12700" marR="12700" marT="12700" marB="0" anchor="ctr"/>
                </a:tc>
                <a:tc>
                  <a:txBody>
                    <a:bodyPr/>
                    <a:lstStyle/>
                    <a:p>
                      <a:pPr algn="l" fontAlgn="ctr"/>
                      <a:r>
                        <a:rPr lang="fr-FR" sz="1200" b="0" i="0" u="none" strike="noStrike">
                          <a:solidFill>
                            <a:srgbClr val="000000"/>
                          </a:solidFill>
                          <a:effectLst/>
                          <a:latin typeface="Arial"/>
                        </a:rPr>
                        <a:t>Hallensleben, Georg</a:t>
                      </a:r>
                    </a:p>
                  </a:txBody>
                  <a:tcPr marL="12700" marR="12700" marT="12700" marB="0" anchor="ctr"/>
                </a:tc>
                <a:tc>
                  <a:txBody>
                    <a:bodyPr/>
                    <a:lstStyle/>
                    <a:p>
                      <a:pPr algn="l" fontAlgn="ctr"/>
                      <a:r>
                        <a:rPr lang="fr-FR" sz="1200" b="0" i="0" u="none" strike="noStrike">
                          <a:solidFill>
                            <a:srgbClr val="000000"/>
                          </a:solidFill>
                          <a:effectLst/>
                          <a:latin typeface="Arial"/>
                        </a:rPr>
                        <a:t>Pénélope se déguise</a:t>
                      </a:r>
                    </a:p>
                  </a:txBody>
                  <a:tcPr marL="12700" marR="12700" marT="12700" marB="0" anchor="ctr"/>
                </a:tc>
                <a:tc>
                  <a:txBody>
                    <a:bodyPr/>
                    <a:lstStyle/>
                    <a:p>
                      <a:pPr algn="l" fontAlgn="ctr"/>
                      <a:r>
                        <a:rPr lang="fr-FR" sz="1200" b="0" i="0" u="none" strike="noStrike">
                          <a:solidFill>
                            <a:srgbClr val="000000"/>
                          </a:solidFill>
                          <a:effectLst/>
                          <a:latin typeface="Arial"/>
                        </a:rPr>
                        <a:t>Gallimard Jeunesse</a:t>
                      </a:r>
                    </a:p>
                  </a:txBody>
                  <a:tcPr marL="12700" marR="12700" marT="12700" marB="0" anchor="ctr"/>
                </a:tc>
                <a:tc>
                  <a:txBody>
                    <a:bodyPr/>
                    <a:lstStyle/>
                    <a:p>
                      <a:pPr algn="ctr" fontAlgn="ctr"/>
                      <a:r>
                        <a:rPr lang="ru-RU" sz="1200" b="0" i="0" u="none" strike="noStrike">
                          <a:solidFill>
                            <a:srgbClr val="000000"/>
                          </a:solidFill>
                          <a:effectLst/>
                          <a:latin typeface="Arial"/>
                        </a:rPr>
                        <a:t>3 - 4</a:t>
                      </a:r>
                    </a:p>
                  </a:txBody>
                  <a:tcPr marL="12700" marR="12700" marT="12700"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Heim, Alastair</a:t>
                      </a:r>
                    </a:p>
                  </a:txBody>
                  <a:tcPr marL="12700" marR="12700" marT="12700" marB="0" anchor="ctr"/>
                </a:tc>
                <a:tc>
                  <a:txBody>
                    <a:bodyPr/>
                    <a:lstStyle/>
                    <a:p>
                      <a:pPr algn="l" fontAlgn="ctr"/>
                      <a:r>
                        <a:rPr lang="fr-FR" sz="1200" b="0" i="0" u="none" strike="noStrike">
                          <a:solidFill>
                            <a:srgbClr val="000000"/>
                          </a:solidFill>
                          <a:effectLst/>
                          <a:latin typeface="Arial"/>
                        </a:rPr>
                        <a:t>Coburn, Alisa</a:t>
                      </a:r>
                    </a:p>
                  </a:txBody>
                  <a:tcPr marL="12700" marR="12700" marT="12700" marB="0" anchor="ctr"/>
                </a:tc>
                <a:tc>
                  <a:txBody>
                    <a:bodyPr/>
                    <a:lstStyle/>
                    <a:p>
                      <a:pPr algn="l" fontAlgn="ctr"/>
                      <a:r>
                        <a:rPr lang="fr-FR" sz="1200" b="0" i="0" u="none" strike="noStrike">
                          <a:solidFill>
                            <a:srgbClr val="000000"/>
                          </a:solidFill>
                          <a:effectLst/>
                          <a:latin typeface="Arial"/>
                        </a:rPr>
                        <a:t>Bonjour</a:t>
                      </a:r>
                    </a:p>
                  </a:txBody>
                  <a:tcPr marL="12700" marR="12700" marT="12700" marB="0" anchor="ctr"/>
                </a:tc>
                <a:tc>
                  <a:txBody>
                    <a:bodyPr/>
                    <a:lstStyle/>
                    <a:p>
                      <a:pPr algn="l" fontAlgn="ctr"/>
                      <a:r>
                        <a:rPr lang="fr-FR" sz="1200" b="0" i="0" u="none" strike="noStrike">
                          <a:solidFill>
                            <a:srgbClr val="000000"/>
                          </a:solidFill>
                          <a:effectLst/>
                          <a:latin typeface="Arial"/>
                        </a:rPr>
                        <a:t>Didier Jeunesse</a:t>
                      </a:r>
                    </a:p>
                  </a:txBody>
                  <a:tcPr marL="12700" marR="12700" marT="12700" marB="0" anchor="ctr"/>
                </a:tc>
                <a:tc>
                  <a:txBody>
                    <a:bodyPr/>
                    <a:lstStyle/>
                    <a:p>
                      <a:pPr algn="ctr" fontAlgn="ctr"/>
                      <a:r>
                        <a:rPr lang="de-DE" sz="1200" b="0" i="0" u="none" strike="noStrike">
                          <a:solidFill>
                            <a:srgbClr val="000000"/>
                          </a:solidFill>
                          <a:effectLst/>
                          <a:latin typeface="Arial"/>
                        </a:rPr>
                        <a:t>1 - 2</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Hill, Éric</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Où est Spot, mon petit chien ?</a:t>
                      </a:r>
                    </a:p>
                  </a:txBody>
                  <a:tcPr marL="12700" marR="12700" marT="12700" marB="0" anchor="ctr"/>
                </a:tc>
                <a:tc>
                  <a:txBody>
                    <a:bodyPr/>
                    <a:lstStyle/>
                    <a:p>
                      <a:pPr algn="l" fontAlgn="ctr"/>
                      <a:r>
                        <a:rPr lang="fr-FR" sz="1200" b="0" i="0" u="none" strike="noStrike">
                          <a:solidFill>
                            <a:srgbClr val="000000"/>
                          </a:solidFill>
                          <a:effectLst/>
                          <a:latin typeface="Arial"/>
                        </a:rPr>
                        <a:t>Nathan</a:t>
                      </a:r>
                    </a:p>
                  </a:txBody>
                  <a:tcPr marL="12700" marR="12700" marT="12700" marB="0" anchor="ctr"/>
                </a:tc>
                <a:tc>
                  <a:txBody>
                    <a:bodyPr/>
                    <a:lstStyle/>
                    <a:p>
                      <a:pPr algn="ctr" fontAlgn="ctr"/>
                      <a:r>
                        <a:rPr lang="fr-FR" sz="1200" b="0" i="0" u="none" strike="noStrike">
                          <a:solidFill>
                            <a:srgbClr val="000000"/>
                          </a:solidFill>
                          <a:effectLst/>
                          <a:latin typeface="Arial"/>
                        </a:rPr>
                        <a:t>1</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Hoban, Tana</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Regarde bien</a:t>
                      </a:r>
                    </a:p>
                  </a:txBody>
                  <a:tcPr marL="12700" marR="12700" marT="12700" marB="0" anchor="ctr"/>
                </a:tc>
                <a:tc>
                  <a:txBody>
                    <a:bodyPr/>
                    <a:lstStyle/>
                    <a:p>
                      <a:pPr algn="l" fontAlgn="ctr"/>
                      <a:r>
                        <a:rPr lang="fr-FR" sz="1200" b="0" i="0" u="none" strike="noStrike">
                          <a:solidFill>
                            <a:srgbClr val="000000"/>
                          </a:solidFill>
                          <a:effectLst/>
                          <a:latin typeface="Arial"/>
                        </a:rPr>
                        <a:t>Kaléidoscope</a:t>
                      </a:r>
                    </a:p>
                  </a:txBody>
                  <a:tcPr marL="12700" marR="12700" marT="12700" marB="0" anchor="ctr"/>
                </a:tc>
                <a:tc>
                  <a:txBody>
                    <a:bodyPr/>
                    <a:lstStyle/>
                    <a:p>
                      <a:pPr algn="ctr" fontAlgn="ctr"/>
                      <a:r>
                        <a:rPr lang="is-IS" sz="1200" b="0" i="0" u="none" strike="noStrike" dirty="0">
                          <a:solidFill>
                            <a:srgbClr val="000000"/>
                          </a:solidFill>
                          <a:effectLst/>
                          <a:latin typeface="Arial"/>
                        </a:rPr>
                        <a:t>2</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Jolivet, Joëlle</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Zoo logique</a:t>
                      </a:r>
                    </a:p>
                  </a:txBody>
                  <a:tcPr marL="12700" marR="12700" marT="12700" marB="0" anchor="ctr"/>
                </a:tc>
                <a:tc>
                  <a:txBody>
                    <a:bodyPr/>
                    <a:lstStyle/>
                    <a:p>
                      <a:pPr algn="l" fontAlgn="ctr"/>
                      <a:r>
                        <a:rPr lang="fr-FR" sz="1200" b="0" i="0" u="none" strike="noStrike">
                          <a:solidFill>
                            <a:srgbClr val="000000"/>
                          </a:solidFill>
                          <a:effectLst/>
                          <a:latin typeface="Arial"/>
                        </a:rPr>
                        <a:t>Seuil Jeunesse</a:t>
                      </a:r>
                    </a:p>
                  </a:txBody>
                  <a:tcPr marL="12700" marR="12700" marT="12700" marB="0" anchor="ctr"/>
                </a:tc>
                <a:tc>
                  <a:txBody>
                    <a:bodyPr/>
                    <a:lstStyle/>
                    <a:p>
                      <a:pPr algn="ctr" fontAlgn="ctr"/>
                      <a:r>
                        <a:rPr lang="fr-FR" sz="1200" b="0" i="0" u="none" strike="noStrike" dirty="0">
                          <a:solidFill>
                            <a:srgbClr val="000000"/>
                          </a:solidFill>
                          <a:effectLst/>
                          <a:latin typeface="Arial"/>
                        </a:rPr>
                        <a:t>1 à 4</a:t>
                      </a:r>
                    </a:p>
                  </a:txBody>
                  <a:tcPr marL="12700" marR="12700" marT="12700"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834384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276060292"/>
              </p:ext>
            </p:extLst>
          </p:nvPr>
        </p:nvGraphicFramePr>
        <p:xfrm>
          <a:off x="288353" y="1459514"/>
          <a:ext cx="8654710" cy="5158366"/>
        </p:xfrm>
        <a:graphic>
          <a:graphicData uri="http://schemas.openxmlformats.org/drawingml/2006/table">
            <a:tbl>
              <a:tblPr firstRow="1" bandRow="1">
                <a:tableStyleId>{F5AB1C69-6EDB-4FF4-983F-18BD219EF322}</a:tableStyleId>
              </a:tblPr>
              <a:tblGrid>
                <a:gridCol w="267060"/>
                <a:gridCol w="1462748"/>
                <a:gridCol w="1643364"/>
                <a:gridCol w="2878175"/>
                <a:gridCol w="1607515"/>
                <a:gridCol w="795848"/>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Kiehl, Stéphane</a:t>
                      </a:r>
                    </a:p>
                  </a:txBody>
                  <a:tcPr marL="12700" marR="12700" marT="12700" marB="0" anchor="ctr"/>
                </a:tc>
                <a:tc>
                  <a:txBody>
                    <a:bodyPr/>
                    <a:lstStyle/>
                    <a:p>
                      <a:pPr algn="l" fontAlgn="ctr"/>
                      <a:r>
                        <a:rPr lang="fr-FR" sz="1200" b="0" i="0" u="none" strike="noStrike" dirty="0">
                          <a:solidFill>
                            <a:srgbClr val="000000"/>
                          </a:solidFill>
                          <a:effectLst/>
                          <a:latin typeface="Arial"/>
                        </a:rPr>
                        <a:t>Burckel, Fabienne</a:t>
                      </a:r>
                    </a:p>
                  </a:txBody>
                  <a:tcPr marL="12700" marR="12700" marT="12700" marB="0" anchor="ctr"/>
                </a:tc>
                <a:tc>
                  <a:txBody>
                    <a:bodyPr/>
                    <a:lstStyle/>
                    <a:p>
                      <a:pPr algn="l" fontAlgn="ctr"/>
                      <a:r>
                        <a:rPr lang="fr-FR" sz="1200" b="0" i="0" u="none" strike="noStrike">
                          <a:solidFill>
                            <a:srgbClr val="000000"/>
                          </a:solidFill>
                          <a:effectLst/>
                          <a:latin typeface="Arial"/>
                        </a:rPr>
                        <a:t>Œuf dix</a:t>
                      </a:r>
                    </a:p>
                  </a:txBody>
                  <a:tcPr marL="12700" marR="12700" marT="12700" marB="0" anchor="ctr"/>
                </a:tc>
                <a:tc>
                  <a:txBody>
                    <a:bodyPr/>
                    <a:lstStyle/>
                    <a:p>
                      <a:pPr algn="l" fontAlgn="ctr"/>
                      <a:r>
                        <a:rPr lang="fr-FR" sz="1200" b="0" i="0" u="none" strike="noStrike">
                          <a:solidFill>
                            <a:srgbClr val="000000"/>
                          </a:solidFill>
                          <a:effectLst/>
                          <a:latin typeface="Arial"/>
                        </a:rPr>
                        <a:t>Actes Sud Junior</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Laffon, Martine</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C'est comme ça chez moi</a:t>
                      </a:r>
                    </a:p>
                  </a:txBody>
                  <a:tcPr marL="12700" marR="12700" marT="12700" marB="0" anchor="ctr"/>
                </a:tc>
                <a:tc>
                  <a:txBody>
                    <a:bodyPr/>
                    <a:lstStyle/>
                    <a:p>
                      <a:pPr algn="l" fontAlgn="ctr"/>
                      <a:r>
                        <a:rPr lang="fr-FR" sz="1200" b="0" i="0" u="none" strike="noStrike">
                          <a:solidFill>
                            <a:srgbClr val="000000"/>
                          </a:solidFill>
                          <a:effectLst/>
                          <a:latin typeface="Arial"/>
                        </a:rPr>
                        <a:t>Thierry Magnier</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Langue, Jean-Marc</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Ce petit ballon rouge…</a:t>
                      </a:r>
                    </a:p>
                  </a:txBody>
                  <a:tcPr marL="12700" marR="12700" marT="12700"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lan vert</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Louchard, Antonin</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La promenade de Flaubert</a:t>
                      </a:r>
                    </a:p>
                  </a:txBody>
                  <a:tcPr marL="12700" marR="12700" marT="12700" marB="0" anchor="ctr"/>
                </a:tc>
                <a:tc>
                  <a:txBody>
                    <a:bodyPr/>
                    <a:lstStyle/>
                    <a:p>
                      <a:pPr algn="l" fontAlgn="ctr"/>
                      <a:r>
                        <a:rPr lang="fr-FR" sz="1200" b="0" i="0" u="none" strike="noStrike">
                          <a:solidFill>
                            <a:srgbClr val="000000"/>
                          </a:solidFill>
                          <a:effectLst/>
                          <a:latin typeface="Arial"/>
                        </a:rPr>
                        <a:t>Thierry Magnier</a:t>
                      </a:r>
                    </a:p>
                  </a:txBody>
                  <a:tcPr marL="12700" marR="12700" marT="12700" marB="0" anchor="ctr"/>
                </a:tc>
                <a:tc>
                  <a:txBody>
                    <a:bodyPr/>
                    <a:lstStyle/>
                    <a:p>
                      <a:pPr algn="ctr" fontAlgn="ctr"/>
                      <a:r>
                        <a:rPr lang="fr-FR" sz="1200" b="0" i="0" u="none" strike="noStrike">
                          <a:solidFill>
                            <a:srgbClr val="000000"/>
                          </a:solidFill>
                          <a:effectLst/>
                          <a:latin typeface="Arial"/>
                        </a:rPr>
                        <a:t>1</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Maccari, Veronica</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Tout seul ?</a:t>
                      </a:r>
                    </a:p>
                  </a:txBody>
                  <a:tcPr marL="12700" marR="12700" marT="12700" marB="0" anchor="ctr"/>
                </a:tc>
                <a:tc>
                  <a:txBody>
                    <a:bodyPr/>
                    <a:lstStyle/>
                    <a:p>
                      <a:pPr algn="l" fontAlgn="ctr"/>
                      <a:r>
                        <a:rPr lang="fr-FR" sz="1200" b="0" i="0" u="none" strike="noStrike">
                          <a:solidFill>
                            <a:srgbClr val="000000"/>
                          </a:solidFill>
                          <a:effectLst/>
                          <a:latin typeface="Arial"/>
                        </a:rPr>
                        <a:t>La Joie de Lire</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Manceau, Edouard</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dirty="0">
                          <a:solidFill>
                            <a:srgbClr val="000000"/>
                          </a:solidFill>
                          <a:effectLst/>
                          <a:latin typeface="Arial"/>
                        </a:rPr>
                        <a:t>Merci, le vent ! </a:t>
                      </a:r>
                    </a:p>
                  </a:txBody>
                  <a:tcPr marL="12700" marR="12700" marT="12700" marB="0" anchor="ctr"/>
                </a:tc>
                <a:tc>
                  <a:txBody>
                    <a:bodyPr/>
                    <a:lstStyle/>
                    <a:p>
                      <a:pPr algn="l" fontAlgn="ctr"/>
                      <a:r>
                        <a:rPr lang="fr-FR" sz="1200" b="0" i="0" u="none" strike="noStrike">
                          <a:solidFill>
                            <a:srgbClr val="000000"/>
                          </a:solidFill>
                          <a:effectLst/>
                          <a:latin typeface="Arial"/>
                        </a:rPr>
                        <a:t>Milan Jeunesse</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Mari, </a:t>
                      </a:r>
                      <a:r>
                        <a:rPr lang="fr-FR" sz="1200" b="0" i="0" u="none" strike="noStrike" dirty="0" smtClean="0">
                          <a:solidFill>
                            <a:srgbClr val="000000"/>
                          </a:solidFill>
                          <a:effectLst/>
                          <a:latin typeface="Arial"/>
                        </a:rPr>
                        <a:t>Lela</a:t>
                      </a:r>
                      <a:endParaRPr lang="fr-FR" sz="1200" b="0" i="0" u="none" strike="noStrike" dirty="0">
                        <a:solidFill>
                          <a:srgbClr val="000000"/>
                        </a:solidFill>
                        <a:effectLst/>
                        <a:latin typeface="Arial"/>
                      </a:endParaRP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Les aventures d'une petite bulle rouge</a:t>
                      </a:r>
                    </a:p>
                  </a:txBody>
                  <a:tcPr marL="12700" marR="12700" marT="12700"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12700" marR="12700" marT="12700" marB="0" anchor="ctr"/>
                </a:tc>
                <a:tc>
                  <a:txBody>
                    <a:bodyPr/>
                    <a:lstStyle/>
                    <a:p>
                      <a:pPr algn="ctr" fontAlgn="ctr"/>
                      <a:r>
                        <a:rPr lang="fr-FR" sz="1200" b="0" i="0" u="none" strike="noStrike" dirty="0">
                          <a:solidFill>
                            <a:srgbClr val="000000"/>
                          </a:solidFill>
                          <a:effectLst/>
                          <a:latin typeface="Arial"/>
                        </a:rPr>
                        <a:t>3</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Matoso, Madalena</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Et pourquoi pas toi ?</a:t>
                      </a:r>
                    </a:p>
                  </a:txBody>
                  <a:tcPr marL="12700" marR="12700" marT="12700" marB="0" anchor="ctr"/>
                </a:tc>
                <a:tc>
                  <a:txBody>
                    <a:bodyPr/>
                    <a:lstStyle/>
                    <a:p>
                      <a:pPr algn="l" fontAlgn="ctr"/>
                      <a:r>
                        <a:rPr lang="fr-FR" sz="1200" b="0" i="0" u="none" strike="noStrike">
                          <a:solidFill>
                            <a:srgbClr val="000000"/>
                          </a:solidFill>
                          <a:effectLst/>
                          <a:latin typeface="Arial"/>
                        </a:rPr>
                        <a:t>Notari</a:t>
                      </a:r>
                    </a:p>
                  </a:txBody>
                  <a:tcPr marL="12700" marR="12700" marT="12700" marB="0" anchor="ctr"/>
                </a:tc>
                <a:tc>
                  <a:txBody>
                    <a:bodyPr/>
                    <a:lstStyle/>
                    <a:p>
                      <a:pPr algn="ctr" fontAlgn="ctr"/>
                      <a:r>
                        <a:rPr lang="fr-FR" sz="1200" b="0" i="0" u="none" strike="noStrike">
                          <a:solidFill>
                            <a:srgbClr val="000000"/>
                          </a:solidFill>
                          <a:effectLst/>
                          <a:latin typeface="Arial"/>
                        </a:rPr>
                        <a:t>3</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Morel, Claudine</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À la rencontre</a:t>
                      </a:r>
                    </a:p>
                  </a:txBody>
                  <a:tcPr marL="12700" marR="12700" marT="12700" marB="0" anchor="ctr"/>
                </a:tc>
                <a:tc>
                  <a:txBody>
                    <a:bodyPr/>
                    <a:lstStyle/>
                    <a:p>
                      <a:pPr algn="l" fontAlgn="ctr"/>
                      <a:r>
                        <a:rPr lang="fr-FR" sz="1200" b="0" i="0" u="none" strike="noStrike">
                          <a:solidFill>
                            <a:srgbClr val="000000"/>
                          </a:solidFill>
                          <a:effectLst/>
                          <a:latin typeface="Arial"/>
                        </a:rPr>
                        <a:t>Didier Jeunesse</a:t>
                      </a:r>
                    </a:p>
                  </a:txBody>
                  <a:tcPr marL="12700" marR="12700" marT="12700" marB="0" anchor="ctr"/>
                </a:tc>
                <a:tc>
                  <a:txBody>
                    <a:bodyPr/>
                    <a:lstStyle/>
                    <a:p>
                      <a:pPr algn="ctr" fontAlgn="ctr"/>
                      <a:r>
                        <a:rPr lang="fr-FR" sz="1200" b="0" i="0" u="none" strike="noStrike">
                          <a:solidFill>
                            <a:srgbClr val="000000"/>
                          </a:solidFill>
                          <a:effectLst/>
                          <a:latin typeface="Arial"/>
                        </a:rPr>
                        <a:t>1</a:t>
                      </a:r>
                    </a:p>
                  </a:txBody>
                  <a:tcPr marL="12700" marR="12700" marT="12700" marB="0" anchor="ctr"/>
                </a:tc>
              </a:tr>
              <a:tr h="339882">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Nadja</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dirty="0">
                          <a:solidFill>
                            <a:srgbClr val="000000"/>
                          </a:solidFill>
                          <a:effectLst/>
                          <a:latin typeface="Arial"/>
                        </a:rPr>
                        <a:t>Deux mains deux petits chiens</a:t>
                      </a:r>
                    </a:p>
                  </a:txBody>
                  <a:tcPr marL="12700" marR="12700" marT="12700"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12700" marR="12700" marT="12700" marB="0" anchor="ctr"/>
                </a:tc>
                <a:tc>
                  <a:txBody>
                    <a:bodyPr/>
                    <a:lstStyle/>
                    <a:p>
                      <a:pPr algn="ctr" fontAlgn="ctr"/>
                      <a:r>
                        <a:rPr lang="fr-FR" sz="1200" b="0" i="0" u="none" strike="noStrike">
                          <a:solidFill>
                            <a:srgbClr val="000000"/>
                          </a:solidFill>
                          <a:effectLst/>
                          <a:latin typeface="Arial"/>
                        </a:rPr>
                        <a:t>1</a:t>
                      </a:r>
                    </a:p>
                  </a:txBody>
                  <a:tcPr marL="12700" marR="12700" marT="12700" marB="0" anchor="ctr"/>
                </a:tc>
              </a:tr>
              <a:tr h="339882">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err="1" smtClean="0">
                          <a:solidFill>
                            <a:srgbClr val="000000"/>
                          </a:solidFill>
                          <a:effectLst/>
                          <a:latin typeface="Arial"/>
                        </a:rPr>
                        <a:t>Pienkowski</a:t>
                      </a:r>
                      <a:r>
                        <a:rPr lang="fr-FR" sz="1200" b="0" i="0" u="none" strike="noStrike" dirty="0" smtClean="0">
                          <a:solidFill>
                            <a:srgbClr val="000000"/>
                          </a:solidFill>
                          <a:effectLst/>
                          <a:latin typeface="Arial"/>
                        </a:rPr>
                        <a:t>, </a:t>
                      </a:r>
                      <a:r>
                        <a:rPr lang="fr-FR" sz="1200" b="0" i="0" u="none" strike="noStrike" dirty="0">
                          <a:solidFill>
                            <a:srgbClr val="000000"/>
                          </a:solidFill>
                          <a:effectLst/>
                          <a:latin typeface="Arial"/>
                        </a:rPr>
                        <a:t>Jan</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La maison hantée</a:t>
                      </a:r>
                    </a:p>
                  </a:txBody>
                  <a:tcPr marL="12700" marR="12700" marT="12700" marB="0" anchor="ctr"/>
                </a:tc>
                <a:tc>
                  <a:txBody>
                    <a:bodyPr/>
                    <a:lstStyle/>
                    <a:p>
                      <a:pPr algn="l" fontAlgn="ctr"/>
                      <a:r>
                        <a:rPr lang="fr-FR" sz="1200" b="0" i="0" u="none" strike="noStrike">
                          <a:solidFill>
                            <a:srgbClr val="000000"/>
                          </a:solidFill>
                          <a:effectLst/>
                          <a:latin typeface="Arial"/>
                        </a:rPr>
                        <a:t>Nathan</a:t>
                      </a:r>
                    </a:p>
                  </a:txBody>
                  <a:tcPr marL="12700" marR="12700" marT="12700" marB="0" anchor="ctr"/>
                </a:tc>
                <a:tc>
                  <a:txBody>
                    <a:bodyPr/>
                    <a:lstStyle/>
                    <a:p>
                      <a:pPr algn="ctr" fontAlgn="ctr"/>
                      <a:r>
                        <a:rPr lang="ru-RU" sz="1200" b="0" i="0" u="none" strike="noStrike">
                          <a:solidFill>
                            <a:srgbClr val="000000"/>
                          </a:solidFill>
                          <a:effectLst/>
                          <a:latin typeface="Arial"/>
                        </a:rPr>
                        <a:t>3 - 4</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Ramos, Mario</a:t>
                      </a:r>
                    </a:p>
                  </a:txBody>
                  <a:tcPr marL="12700" marR="12700" marT="12700" marB="0" anchor="ctr"/>
                </a:tc>
                <a:tc hMerge="1">
                  <a:txBody>
                    <a:bodyPr/>
                    <a:lstStyle/>
                    <a:p>
                      <a:pPr algn="l" fontAlgn="ctr"/>
                      <a:endParaRPr lang="fr-FR" sz="1200" b="0" i="0" u="none" strike="noStrike" dirty="0">
                        <a:solidFill>
                          <a:srgbClr val="000000"/>
                        </a:solidFill>
                        <a:effectLst/>
                        <a:latin typeface="Arial"/>
                      </a:endParaRPr>
                    </a:p>
                  </a:txBody>
                  <a:tcPr marL="12700" marR="12700" marT="12700" marB="0" anchor="ctr"/>
                </a:tc>
                <a:tc>
                  <a:txBody>
                    <a:bodyPr/>
                    <a:lstStyle/>
                    <a:p>
                      <a:pPr algn="l" fontAlgn="ctr"/>
                      <a:r>
                        <a:rPr lang="fr-FR" sz="1200" b="0" i="0" u="none" strike="noStrike">
                          <a:solidFill>
                            <a:srgbClr val="000000"/>
                          </a:solidFill>
                          <a:effectLst/>
                          <a:latin typeface="Arial"/>
                        </a:rPr>
                        <a:t>Tout en haut</a:t>
                      </a:r>
                    </a:p>
                  </a:txBody>
                  <a:tcPr marL="12700" marR="12700" marT="12700" marB="0" anchor="ctr"/>
                </a:tc>
                <a:tc>
                  <a:txBody>
                    <a:bodyPr/>
                    <a:lstStyle/>
                    <a:p>
                      <a:pPr algn="l" fontAlgn="ctr"/>
                      <a:r>
                        <a:rPr lang="fr-FR" sz="1200" b="0" i="0" u="none" strike="noStrike">
                          <a:solidFill>
                            <a:srgbClr val="000000"/>
                          </a:solidFill>
                          <a:effectLst/>
                          <a:latin typeface="Arial"/>
                        </a:rPr>
                        <a:t>L'école des loisirs</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Rascal</a:t>
                      </a:r>
                    </a:p>
                  </a:txBody>
                  <a:tcPr marL="12700" marR="12700" marT="12700" marB="0" anchor="ctr"/>
                </a:tc>
                <a:tc hMerge="1">
                  <a:txBody>
                    <a:bodyPr/>
                    <a:lstStyle/>
                    <a:p>
                      <a:endParaRPr lang="fr-FR" dirty="0"/>
                    </a:p>
                  </a:txBody>
                  <a:tcPr marL="12700" marR="12700" marT="12700" marB="0" anchor="ctr"/>
                </a:tc>
                <a:tc>
                  <a:txBody>
                    <a:bodyPr/>
                    <a:lstStyle/>
                    <a:p>
                      <a:pPr algn="l" fontAlgn="ctr"/>
                      <a:r>
                        <a:rPr lang="fr-FR" sz="1200" b="0" i="0" u="none" strike="noStrike">
                          <a:solidFill>
                            <a:srgbClr val="000000"/>
                          </a:solidFill>
                          <a:effectLst/>
                          <a:latin typeface="Arial"/>
                        </a:rPr>
                        <a:t>Le vent m'a pris</a:t>
                      </a:r>
                    </a:p>
                  </a:txBody>
                  <a:tcPr marL="12700" marR="12700" marT="12700" marB="0" anchor="ctr"/>
                </a:tc>
                <a:tc>
                  <a:txBody>
                    <a:bodyPr/>
                    <a:lstStyle/>
                    <a:p>
                      <a:pPr algn="l" fontAlgn="ctr"/>
                      <a:r>
                        <a:rPr lang="fr-FR" sz="1200" b="0" i="0" u="none" strike="noStrike">
                          <a:solidFill>
                            <a:srgbClr val="000000"/>
                          </a:solidFill>
                          <a:effectLst/>
                          <a:latin typeface="Arial"/>
                        </a:rPr>
                        <a:t>Pastel</a:t>
                      </a:r>
                    </a:p>
                  </a:txBody>
                  <a:tcPr marL="12700" marR="12700" marT="12700" marB="0" anchor="ctr"/>
                </a:tc>
                <a:tc>
                  <a:txBody>
                    <a:bodyPr/>
                    <a:lstStyle/>
                    <a:p>
                      <a:pPr algn="ctr" fontAlgn="ctr"/>
                      <a:r>
                        <a:rPr lang="is-IS" sz="1200" b="0" i="0" u="none" strike="noStrike">
                          <a:solidFill>
                            <a:srgbClr val="000000"/>
                          </a:solidFill>
                          <a:effectLst/>
                          <a:latin typeface="Arial"/>
                        </a:rPr>
                        <a:t>2</a:t>
                      </a:r>
                    </a:p>
                  </a:txBody>
                  <a:tcPr marL="12700" marR="12700" marT="12700" marB="0" anchor="ctr"/>
                </a:tc>
              </a:tr>
              <a:tr h="339882">
                <a:tc>
                  <a:txBody>
                    <a:bodyPr/>
                    <a:lstStyle/>
                    <a:p>
                      <a:endParaRPr lang="fr-FR" sz="1200">
                        <a:latin typeface="Arial"/>
                        <a:cs typeface="Arial"/>
                      </a:endParaRPr>
                    </a:p>
                  </a:txBody>
                  <a:tcPr/>
                </a:tc>
                <a:tc>
                  <a:txBody>
                    <a:bodyPr/>
                    <a:lstStyle/>
                    <a:p>
                      <a:pPr algn="l" fontAlgn="ctr"/>
                      <a:r>
                        <a:rPr lang="fr-FR" sz="1200" b="0" i="0" u="none" strike="noStrike" dirty="0">
                          <a:solidFill>
                            <a:srgbClr val="000000"/>
                          </a:solidFill>
                          <a:effectLst/>
                          <a:latin typeface="Arial"/>
                        </a:rPr>
                        <a:t>Rice, Hélène</a:t>
                      </a:r>
                    </a:p>
                  </a:txBody>
                  <a:tcPr marL="12700" marR="12700" marT="12700" marB="0" anchor="ctr"/>
                </a:tc>
                <a:tc>
                  <a:txBody>
                    <a:bodyPr/>
                    <a:lstStyle/>
                    <a:p>
                      <a:pPr algn="l" fontAlgn="ctr"/>
                      <a:r>
                        <a:rPr lang="fr-FR" sz="1200" b="0" i="0" u="none" strike="noStrike" dirty="0">
                          <a:solidFill>
                            <a:srgbClr val="000000"/>
                          </a:solidFill>
                          <a:effectLst/>
                          <a:latin typeface="Arial"/>
                        </a:rPr>
                        <a:t>Badel, Ronan</a:t>
                      </a:r>
                    </a:p>
                  </a:txBody>
                  <a:tcPr marL="12700" marR="12700" marT="12700" marB="0" anchor="ctr"/>
                </a:tc>
                <a:tc>
                  <a:txBody>
                    <a:bodyPr/>
                    <a:lstStyle/>
                    <a:p>
                      <a:pPr algn="l" fontAlgn="ctr"/>
                      <a:r>
                        <a:rPr lang="fr-FR" sz="1200" b="0" i="0" u="none" strike="noStrike">
                          <a:solidFill>
                            <a:srgbClr val="000000"/>
                          </a:solidFill>
                          <a:effectLst/>
                          <a:latin typeface="Arial"/>
                        </a:rPr>
                        <a:t>Le meilleur livre pour apprendre à dessiner une vache</a:t>
                      </a:r>
                    </a:p>
                  </a:txBody>
                  <a:tcPr marL="12700" marR="12700" marT="12700" marB="0" anchor="ctr"/>
                </a:tc>
                <a:tc>
                  <a:txBody>
                    <a:bodyPr/>
                    <a:lstStyle/>
                    <a:p>
                      <a:pPr algn="l" fontAlgn="ctr"/>
                      <a:r>
                        <a:rPr lang="fr-FR" sz="1200" b="0" i="0" u="none" strike="noStrike">
                          <a:solidFill>
                            <a:srgbClr val="000000"/>
                          </a:solidFill>
                          <a:effectLst/>
                          <a:latin typeface="Arial"/>
                        </a:rPr>
                        <a:t>Thierry Magnier</a:t>
                      </a:r>
                    </a:p>
                  </a:txBody>
                  <a:tcPr marL="12700" marR="12700" marT="12700" marB="0" anchor="ctr"/>
                </a:tc>
                <a:tc>
                  <a:txBody>
                    <a:bodyPr/>
                    <a:lstStyle/>
                    <a:p>
                      <a:pPr algn="ctr" fontAlgn="ctr"/>
                      <a:r>
                        <a:rPr lang="fr-FR" sz="1200" b="0" i="0" u="none" strike="noStrike" dirty="0">
                          <a:solidFill>
                            <a:srgbClr val="000000"/>
                          </a:solidFill>
                          <a:effectLst/>
                          <a:latin typeface="Arial"/>
                        </a:rPr>
                        <a:t>3</a:t>
                      </a:r>
                    </a:p>
                  </a:txBody>
                  <a:tcPr marL="12700" marR="12700" marT="12700"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458173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437998421"/>
              </p:ext>
            </p:extLst>
          </p:nvPr>
        </p:nvGraphicFramePr>
        <p:xfrm>
          <a:off x="288353" y="1459514"/>
          <a:ext cx="8722297" cy="2740614"/>
        </p:xfrm>
        <a:graphic>
          <a:graphicData uri="http://schemas.openxmlformats.org/drawingml/2006/table">
            <a:tbl>
              <a:tblPr firstRow="1" bandRow="1">
                <a:tableStyleId>{F5AB1C69-6EDB-4FF4-983F-18BD219EF322}</a:tableStyleId>
              </a:tblPr>
              <a:tblGrid>
                <a:gridCol w="267060"/>
                <a:gridCol w="1462748"/>
                <a:gridCol w="1898496"/>
                <a:gridCol w="2878175"/>
                <a:gridCol w="1387143"/>
                <a:gridCol w="828675"/>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317206">
                <a:tc>
                  <a:txBody>
                    <a:bodyPr/>
                    <a:lstStyle/>
                    <a:p>
                      <a:r>
                        <a:rPr lang="fr-FR" sz="1200" dirty="0" smtClean="0">
                          <a:latin typeface="Arial"/>
                          <a:cs typeface="Arial"/>
                        </a:rPr>
                        <a:t>C</a:t>
                      </a:r>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Rosen, Michael </a:t>
                      </a:r>
                    </a:p>
                  </a:txBody>
                  <a:tcPr marL="9525" marR="9525" marT="9525" marB="0" anchor="ctr"/>
                </a:tc>
                <a:tc>
                  <a:txBody>
                    <a:bodyPr/>
                    <a:lstStyle/>
                    <a:p>
                      <a:pPr algn="l" fontAlgn="ctr"/>
                      <a:r>
                        <a:rPr lang="fr-FR" sz="1200" b="0" i="0" u="none" strike="noStrike">
                          <a:solidFill>
                            <a:srgbClr val="000000"/>
                          </a:solidFill>
                          <a:effectLst/>
                          <a:latin typeface="Arial"/>
                        </a:rPr>
                        <a:t>Oxenbury, Helen</a:t>
                      </a:r>
                    </a:p>
                  </a:txBody>
                  <a:tcPr marL="9525" marR="9525" marT="9525" marB="0" anchor="ctr"/>
                </a:tc>
                <a:tc>
                  <a:txBody>
                    <a:bodyPr/>
                    <a:lstStyle/>
                    <a:p>
                      <a:pPr algn="l" fontAlgn="ctr"/>
                      <a:r>
                        <a:rPr lang="fr-FR" sz="1200" b="0" i="0" u="none" strike="noStrike">
                          <a:solidFill>
                            <a:srgbClr val="000000"/>
                          </a:solidFill>
                          <a:effectLst/>
                          <a:latin typeface="Arial"/>
                        </a:rPr>
                        <a:t>La chasse à l'ours</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Schwarz, Viviane</a:t>
                      </a:r>
                    </a:p>
                  </a:txBody>
                  <a:tcPr marL="9525" marR="9525" marT="9525" marB="0" anchor="ctr"/>
                </a:tc>
                <a:tc>
                  <a:txBody>
                    <a:bodyPr/>
                    <a:lstStyle/>
                    <a:p>
                      <a:pPr algn="l" fontAlgn="ctr"/>
                      <a:r>
                        <a:rPr lang="fr-FR" sz="1200" b="0" i="0" u="none" strike="noStrike">
                          <a:solidFill>
                            <a:srgbClr val="000000"/>
                          </a:solidFill>
                          <a:effectLst/>
                          <a:latin typeface="Arial"/>
                        </a:rPr>
                        <a:t>Schwarz, Viviane</a:t>
                      </a:r>
                    </a:p>
                  </a:txBody>
                  <a:tcPr marL="9525" marR="9525" marT="9525" marB="0" anchor="ctr"/>
                </a:tc>
                <a:tc>
                  <a:txBody>
                    <a:bodyPr/>
                    <a:lstStyle/>
                    <a:p>
                      <a:pPr algn="l" fontAlgn="ctr"/>
                      <a:r>
                        <a:rPr lang="fr-FR" sz="1200" b="0" i="0" u="none" strike="noStrike" dirty="0">
                          <a:solidFill>
                            <a:srgbClr val="000000"/>
                          </a:solidFill>
                          <a:effectLst/>
                          <a:latin typeface="Arial"/>
                        </a:rPr>
                        <a:t>Y a-t-il un chien dans ce livre ?</a:t>
                      </a:r>
                    </a:p>
                  </a:txBody>
                  <a:tcPr marL="9525" marR="9525" marT="9525" marB="0" anchor="ctr"/>
                </a:tc>
                <a:tc>
                  <a:txBody>
                    <a:bodyPr/>
                    <a:lstStyle/>
                    <a:p>
                      <a:pPr algn="l" fontAlgn="ctr"/>
                      <a:r>
                        <a:rPr lang="fr-FR" sz="1200" b="0" i="0" u="none" strike="noStrike">
                          <a:solidFill>
                            <a:srgbClr val="000000"/>
                          </a:solidFill>
                          <a:effectLst/>
                          <a:latin typeface="Arial"/>
                        </a:rPr>
                        <a:t>Pastel</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Soutif, François</a:t>
                      </a:r>
                    </a:p>
                  </a:txBody>
                  <a:tcPr marL="9525" marR="9525" marT="9525" marB="0" anchor="ctr"/>
                </a:tc>
                <a:tc>
                  <a:txBody>
                    <a:bodyPr/>
                    <a:lstStyle/>
                    <a:p>
                      <a:pPr algn="l" fontAlgn="ctr"/>
                      <a:r>
                        <a:rPr lang="fr-FR" sz="1200" b="0" i="0" u="none" strike="noStrike">
                          <a:solidFill>
                            <a:srgbClr val="000000"/>
                          </a:solidFill>
                          <a:effectLst/>
                          <a:latin typeface="Arial"/>
                        </a:rPr>
                        <a:t>Soutif, François</a:t>
                      </a:r>
                    </a:p>
                  </a:txBody>
                  <a:tcPr marL="9525" marR="9525" marT="9525" marB="0" anchor="ctr"/>
                </a:tc>
                <a:tc>
                  <a:txBody>
                    <a:bodyPr/>
                    <a:lstStyle/>
                    <a:p>
                      <a:pPr algn="l" fontAlgn="ctr"/>
                      <a:r>
                        <a:rPr lang="fr-FR" sz="1200" b="0" i="0" u="none" strike="noStrike">
                          <a:solidFill>
                            <a:srgbClr val="000000"/>
                          </a:solidFill>
                          <a:effectLst/>
                          <a:latin typeface="Arial"/>
                        </a:rPr>
                        <a:t>Bouh !</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339882">
                <a:tc>
                  <a:txBody>
                    <a:bodyPr/>
                    <a:lstStyle/>
                    <a:p>
                      <a:endParaRPr lang="fr-FR" sz="1200">
                        <a:latin typeface="Arial"/>
                        <a:cs typeface="Arial"/>
                      </a:endParaRPr>
                    </a:p>
                  </a:txBody>
                  <a:tcPr/>
                </a:tc>
                <a:tc>
                  <a:txBody>
                    <a:bodyPr/>
                    <a:lstStyle/>
                    <a:p>
                      <a:pPr algn="l" fontAlgn="ctr"/>
                      <a:r>
                        <a:rPr lang="fr-FR" sz="1200" b="0" i="0" u="none" strike="noStrike" dirty="0">
                          <a:solidFill>
                            <a:srgbClr val="000000"/>
                          </a:solidFill>
                          <a:effectLst/>
                          <a:latin typeface="Arial"/>
                        </a:rPr>
                        <a:t>Stehr, Frédéric</a:t>
                      </a:r>
                    </a:p>
                  </a:txBody>
                  <a:tcPr marL="9525" marR="9525" marT="9525" marB="0" anchor="ctr"/>
                </a:tc>
                <a:tc>
                  <a:txBody>
                    <a:bodyPr/>
                    <a:lstStyle/>
                    <a:p>
                      <a:pPr algn="l" fontAlgn="ctr"/>
                      <a:r>
                        <a:rPr lang="fr-FR" sz="1200" b="0" i="0" u="none" strike="noStrike" dirty="0">
                          <a:solidFill>
                            <a:srgbClr val="000000"/>
                          </a:solidFill>
                          <a:effectLst/>
                          <a:latin typeface="Arial"/>
                        </a:rPr>
                        <a:t>Stehr, Frédéric</a:t>
                      </a:r>
                    </a:p>
                  </a:txBody>
                  <a:tcPr marL="9525" marR="9525" marT="9525" marB="0" anchor="ctr"/>
                </a:tc>
                <a:tc>
                  <a:txBody>
                    <a:bodyPr/>
                    <a:lstStyle/>
                    <a:p>
                      <a:pPr algn="l" fontAlgn="ctr"/>
                      <a:r>
                        <a:rPr lang="fr-FR" sz="1200" b="0" i="0" u="none" strike="noStrike">
                          <a:solidFill>
                            <a:srgbClr val="000000"/>
                          </a:solidFill>
                          <a:effectLst/>
                          <a:latin typeface="Arial"/>
                        </a:rPr>
                        <a:t>Zim Bam Boum</a:t>
                      </a:r>
                    </a:p>
                  </a:txBody>
                  <a:tcPr marL="9525" marR="9525" marT="9525" marB="0" anchor="ctr"/>
                </a:tc>
                <a:tc>
                  <a:txBody>
                    <a:bodyPr/>
                    <a:lstStyle/>
                    <a:p>
                      <a:pPr algn="l" fontAlgn="ctr"/>
                      <a:r>
                        <a:rPr lang="fr-FR" sz="1200" b="0" i="0" u="none" strike="noStrike">
                          <a:solidFill>
                            <a:srgbClr val="000000"/>
                          </a:solidFill>
                          <a:effectLst/>
                          <a:latin typeface="Arial"/>
                        </a:rPr>
                        <a:t>Pastel</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339882">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Takabatake, Jun</a:t>
                      </a:r>
                    </a:p>
                  </a:txBody>
                  <a:tcPr marL="9525" marR="9525" marT="9525" marB="0" anchor="ctr"/>
                </a:tc>
                <a:tc>
                  <a:txBody>
                    <a:bodyPr/>
                    <a:lstStyle/>
                    <a:p>
                      <a:pPr algn="l" fontAlgn="ctr"/>
                      <a:r>
                        <a:rPr lang="fr-FR" sz="1200" b="0" i="0" u="none" strike="noStrike">
                          <a:solidFill>
                            <a:srgbClr val="000000"/>
                          </a:solidFill>
                          <a:effectLst/>
                          <a:latin typeface="Arial"/>
                        </a:rPr>
                        <a:t>Takabatake, Jun</a:t>
                      </a:r>
                    </a:p>
                  </a:txBody>
                  <a:tcPr marL="9525" marR="9525" marT="9525" marB="0" anchor="ctr"/>
                </a:tc>
                <a:tc>
                  <a:txBody>
                    <a:bodyPr/>
                    <a:lstStyle/>
                    <a:p>
                      <a:pPr algn="l" fontAlgn="ctr"/>
                      <a:r>
                        <a:rPr lang="fr-FR" sz="1200" b="0" i="0" u="none" strike="noStrike">
                          <a:solidFill>
                            <a:srgbClr val="000000"/>
                          </a:solidFill>
                          <a:effectLst/>
                          <a:latin typeface="Arial"/>
                        </a:rPr>
                        <a:t>À qui est ce vélo ?</a:t>
                      </a:r>
                    </a:p>
                  </a:txBody>
                  <a:tcPr marL="9525" marR="9525" marT="9525" marB="0" anchor="ctr"/>
                </a:tc>
                <a:tc>
                  <a:txBody>
                    <a:bodyPr/>
                    <a:lstStyle/>
                    <a:p>
                      <a:pPr algn="l" fontAlgn="ctr"/>
                      <a:r>
                        <a:rPr lang="fr-FR" sz="1200" b="0" i="0" u="none" strike="noStrike">
                          <a:solidFill>
                            <a:srgbClr val="000000"/>
                          </a:solidFill>
                          <a:effectLst/>
                          <a:latin typeface="Arial"/>
                        </a:rPr>
                        <a:t>Picquier Jeunesse</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339882">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Tullet, Hervé</a:t>
                      </a:r>
                    </a:p>
                  </a:txBody>
                  <a:tcPr marL="9525" marR="9525" marT="9525" marB="0" anchor="ctr"/>
                </a:tc>
                <a:tc>
                  <a:txBody>
                    <a:bodyPr/>
                    <a:lstStyle/>
                    <a:p>
                      <a:pPr algn="l" fontAlgn="ctr"/>
                      <a:r>
                        <a:rPr lang="fr-FR" sz="1200" b="0" i="0" u="none" strike="noStrike">
                          <a:solidFill>
                            <a:srgbClr val="000000"/>
                          </a:solidFill>
                          <a:effectLst/>
                          <a:latin typeface="Arial"/>
                        </a:rPr>
                        <a:t>Tullet, Hervé</a:t>
                      </a:r>
                    </a:p>
                  </a:txBody>
                  <a:tcPr marL="9525" marR="9525" marT="9525" marB="0" anchor="ctr"/>
                </a:tc>
                <a:tc>
                  <a:txBody>
                    <a:bodyPr/>
                    <a:lstStyle/>
                    <a:p>
                      <a:pPr algn="l" fontAlgn="ctr"/>
                      <a:r>
                        <a:rPr lang="fr-FR" sz="1200" b="0" i="0" u="none" strike="noStrike">
                          <a:solidFill>
                            <a:srgbClr val="000000"/>
                          </a:solidFill>
                          <a:effectLst/>
                          <a:latin typeface="Arial"/>
                        </a:rPr>
                        <a:t>Un livre</a:t>
                      </a:r>
                    </a:p>
                  </a:txBody>
                  <a:tcPr marL="9525" marR="9525" marT="9525" marB="0" anchor="ctr"/>
                </a:tc>
                <a:tc>
                  <a:txBody>
                    <a:bodyPr/>
                    <a:lstStyle/>
                    <a:p>
                      <a:pPr algn="l" fontAlgn="ctr"/>
                      <a:r>
                        <a:rPr lang="fr-FR" sz="1200" b="0" i="0" u="none" strike="noStrike">
                          <a:solidFill>
                            <a:srgbClr val="000000"/>
                          </a:solidFill>
                          <a:effectLst/>
                          <a:latin typeface="Arial"/>
                        </a:rPr>
                        <a:t>Bayard Jeunesse</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339882">
                <a:tc>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Wegerif, Gay</a:t>
                      </a:r>
                    </a:p>
                  </a:txBody>
                  <a:tcPr marL="9525" marR="9525" marT="9525" marB="0" anchor="ctr"/>
                </a:tc>
                <a:tc>
                  <a:txBody>
                    <a:bodyPr/>
                    <a:lstStyle/>
                    <a:p>
                      <a:pPr algn="l" fontAlgn="ctr"/>
                      <a:r>
                        <a:rPr lang="fr-FR" sz="1200" b="0" i="0" u="none" strike="noStrike" dirty="0">
                          <a:solidFill>
                            <a:srgbClr val="000000"/>
                          </a:solidFill>
                          <a:effectLst/>
                          <a:latin typeface="Arial"/>
                        </a:rPr>
                        <a:t>Wegerif, Gay</a:t>
                      </a:r>
                    </a:p>
                  </a:txBody>
                  <a:tcPr marL="9525" marR="9525" marT="9525" marB="0" anchor="ctr"/>
                </a:tc>
                <a:tc>
                  <a:txBody>
                    <a:bodyPr/>
                    <a:lstStyle/>
                    <a:p>
                      <a:pPr algn="l" fontAlgn="ctr"/>
                      <a:r>
                        <a:rPr lang="fr-FR" sz="1200" b="0" i="0" u="none" strike="noStrike" dirty="0">
                          <a:solidFill>
                            <a:srgbClr val="000000"/>
                          </a:solidFill>
                          <a:effectLst/>
                          <a:latin typeface="Arial"/>
                        </a:rPr>
                        <a:t>Hum Hum</a:t>
                      </a:r>
                    </a:p>
                  </a:txBody>
                  <a:tcPr marL="9525" marR="9525" marT="9525" marB="0" anchor="ctr"/>
                </a:tc>
                <a:tc>
                  <a:txBody>
                    <a:bodyPr/>
                    <a:lstStyle/>
                    <a:p>
                      <a:pPr algn="l" fontAlgn="ctr"/>
                      <a:r>
                        <a:rPr lang="fr-FR" sz="1200" b="0" i="0" u="none" strike="noStrike">
                          <a:solidFill>
                            <a:srgbClr val="000000"/>
                          </a:solidFill>
                          <a:effectLst/>
                          <a:latin typeface="Arial"/>
                        </a:rPr>
                        <a:t>MeMo</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531433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300" y="2809439"/>
            <a:ext cx="8191500" cy="3447098"/>
          </a:xfrm>
          <a:prstGeom prst="rect">
            <a:avLst/>
          </a:prstGeom>
        </p:spPr>
        <p:txBody>
          <a:bodyPr wrap="square">
            <a:spAutoFit/>
          </a:bodyPr>
          <a:lstStyle/>
          <a:p>
            <a:r>
              <a:rPr lang="fr-FR" sz="2000" dirty="0">
                <a:latin typeface="Arial"/>
                <a:cs typeface="Arial"/>
              </a:rPr>
              <a:t>On trouvera ici, répartis en trois sous-catégories, des livres qui permettent une entrée progressive dans la compréhension du récit, en familiarisant le lecteur avec les manières de raconter à l’écrit, par le texte et l’image, en encourageant la construction de mondes plus éloignés de l’expérience quotidienne, en faisant l’expérience langagière et psychique de la </a:t>
            </a:r>
            <a:r>
              <a:rPr lang="fr-FR" sz="2000" dirty="0" smtClean="0">
                <a:latin typeface="Arial"/>
                <a:cs typeface="Arial"/>
              </a:rPr>
              <a:t>fiction.</a:t>
            </a:r>
          </a:p>
          <a:p>
            <a:r>
              <a:rPr lang="fr-FR" sz="2000" dirty="0" smtClean="0">
                <a:latin typeface="Arial"/>
                <a:cs typeface="Arial"/>
              </a:rPr>
              <a:t>	</a:t>
            </a:r>
            <a:endParaRPr lang="fr-FR" sz="2000" dirty="0">
              <a:latin typeface="Arial"/>
              <a:cs typeface="Arial"/>
            </a:endParaRPr>
          </a:p>
          <a:p>
            <a:r>
              <a:rPr lang="fr-FR" sz="2000" dirty="0" smtClean="0">
                <a:latin typeface="Arial"/>
                <a:cs typeface="Arial"/>
              </a:rPr>
              <a:t>	2.3.1 - Avec </a:t>
            </a:r>
            <a:r>
              <a:rPr lang="fr-FR" sz="2000" dirty="0">
                <a:latin typeface="Arial"/>
                <a:cs typeface="Arial"/>
              </a:rPr>
              <a:t>des premières histoires racontées en album</a:t>
            </a:r>
          </a:p>
          <a:p>
            <a:r>
              <a:rPr lang="fr-FR" sz="2000" dirty="0" smtClean="0">
                <a:latin typeface="Arial"/>
                <a:cs typeface="Arial"/>
              </a:rPr>
              <a:t>	2.3.2 - Avec </a:t>
            </a:r>
            <a:r>
              <a:rPr lang="fr-FR" sz="2000" dirty="0">
                <a:latin typeface="Arial"/>
                <a:cs typeface="Arial"/>
              </a:rPr>
              <a:t>des récits simples</a:t>
            </a:r>
          </a:p>
          <a:p>
            <a:r>
              <a:rPr lang="fr-FR" sz="2000" dirty="0" smtClean="0">
                <a:latin typeface="Arial"/>
                <a:cs typeface="Arial"/>
              </a:rPr>
              <a:t>	2.3.3 - </a:t>
            </a:r>
            <a:r>
              <a:rPr lang="fr-FR" sz="2000" dirty="0">
                <a:latin typeface="Arial"/>
                <a:cs typeface="Arial"/>
              </a:rPr>
              <a:t>Avec des récits déjà élaborés </a:t>
            </a:r>
            <a:endParaRPr lang="fr-FR" sz="2000" dirty="0" smtClean="0">
              <a:latin typeface="Arial"/>
              <a:cs typeface="Arial"/>
            </a:endParaRPr>
          </a:p>
          <a:p>
            <a:endParaRPr lang="fr-FR" dirty="0"/>
          </a:p>
        </p:txBody>
      </p:sp>
      <p:sp>
        <p:nvSpPr>
          <p:cNvPr id="5" name="ZoneTexte 4"/>
          <p:cNvSpPr txBox="1"/>
          <p:nvPr/>
        </p:nvSpPr>
        <p:spPr>
          <a:xfrm>
            <a:off x="749300" y="393700"/>
            <a:ext cx="6870700" cy="923330"/>
          </a:xfrm>
          <a:prstGeom prst="rect">
            <a:avLst/>
          </a:prstGeom>
          <a:noFill/>
        </p:spPr>
        <p:txBody>
          <a:bodyPr wrap="square" rtlCol="0">
            <a:spAutoFit/>
          </a:bodyPr>
          <a:lstStyle/>
          <a:p>
            <a:pPr algn="ctr"/>
            <a:r>
              <a:rPr lang="fr-FR" sz="3600" dirty="0" smtClean="0">
                <a:solidFill>
                  <a:schemeClr val="bg1"/>
                </a:solidFill>
                <a:latin typeface="Arial"/>
                <a:cs typeface="Arial"/>
              </a:rPr>
              <a:t>2.3 </a:t>
            </a:r>
            <a:r>
              <a:rPr lang="fr-FR" sz="3600" dirty="0">
                <a:solidFill>
                  <a:schemeClr val="bg1"/>
                </a:solidFill>
                <a:latin typeface="Arial"/>
                <a:cs typeface="Arial"/>
              </a:rPr>
              <a:t>Entrer </a:t>
            </a:r>
            <a:r>
              <a:rPr lang="fr-FR" sz="3600" dirty="0" smtClean="0">
                <a:solidFill>
                  <a:schemeClr val="bg1"/>
                </a:solidFill>
                <a:latin typeface="Arial"/>
                <a:cs typeface="Arial"/>
              </a:rPr>
              <a:t>dans le récit</a:t>
            </a:r>
            <a:endParaRPr lang="fr-FR" sz="3600" dirty="0">
              <a:solidFill>
                <a:schemeClr val="bg1"/>
              </a:solidFill>
              <a:latin typeface="Arial"/>
              <a:cs typeface="Arial"/>
            </a:endParaRPr>
          </a:p>
          <a:p>
            <a:endParaRPr lang="fr-FR" dirty="0"/>
          </a:p>
        </p:txBody>
      </p:sp>
    </p:spTree>
    <p:extLst>
      <p:ext uri="{BB962C8B-B14F-4D97-AF65-F5344CB8AC3E}">
        <p14:creationId xmlns:p14="http://schemas.microsoft.com/office/powerpoint/2010/main" val="1875461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2425" y="2428875"/>
            <a:ext cx="8439150" cy="1508105"/>
          </a:xfrm>
          <a:prstGeom prst="rect">
            <a:avLst/>
          </a:prstGeom>
          <a:noFill/>
        </p:spPr>
        <p:txBody>
          <a:bodyPr wrap="square" rtlCol="0">
            <a:spAutoFit/>
          </a:bodyPr>
          <a:lstStyle/>
          <a:p>
            <a:pPr algn="ctr"/>
            <a:endParaRPr lang="fr-FR" sz="2000" u="sng" dirty="0">
              <a:latin typeface="Arial"/>
              <a:cs typeface="Arial"/>
            </a:endParaRPr>
          </a:p>
          <a:p>
            <a:r>
              <a:rPr lang="fr-FR" dirty="0" smtClean="0">
                <a:latin typeface="Arial" panose="020B0604020202020204" pitchFamily="34" charset="0"/>
                <a:cs typeface="Arial" panose="020B0604020202020204" pitchFamily="34" charset="0"/>
              </a:rPr>
              <a:t>Elles </a:t>
            </a:r>
            <a:r>
              <a:rPr lang="fr-FR" dirty="0">
                <a:latin typeface="Arial" panose="020B0604020202020204" pitchFamily="34" charset="0"/>
                <a:cs typeface="Arial" panose="020B0604020202020204" pitchFamily="34" charset="0"/>
              </a:rPr>
              <a:t>réunissent des histoires discontinues (simples succession de scènes) et les histoires qui préfigurent le récit en mettant en scène une séquence d’événements simples ; elles renvoient à des scénarios d’actions et à des expériences souvent proches de la vie quotidienne. </a:t>
            </a:r>
          </a:p>
        </p:txBody>
      </p:sp>
      <p:sp>
        <p:nvSpPr>
          <p:cNvPr id="3" name="ZoneTexte 2"/>
          <p:cNvSpPr txBox="1"/>
          <p:nvPr/>
        </p:nvSpPr>
        <p:spPr>
          <a:xfrm>
            <a:off x="185737" y="200025"/>
            <a:ext cx="8605838" cy="1200329"/>
          </a:xfrm>
          <a:prstGeom prst="rect">
            <a:avLst/>
          </a:prstGeom>
          <a:noFill/>
        </p:spPr>
        <p:txBody>
          <a:bodyPr wrap="square" rtlCol="0">
            <a:spAutoFit/>
          </a:bodyPr>
          <a:lstStyle/>
          <a:p>
            <a:pPr algn="ctr"/>
            <a:r>
              <a:rPr lang="fr-FR" sz="3600" dirty="0">
                <a:solidFill>
                  <a:schemeClr val="bg1"/>
                </a:solidFill>
                <a:latin typeface="Arial"/>
                <a:cs typeface="Arial"/>
              </a:rPr>
              <a:t>2.3.1 Entrer dans le récit avec des premières histoires racontées en album</a:t>
            </a:r>
          </a:p>
        </p:txBody>
      </p:sp>
    </p:spTree>
    <p:extLst>
      <p:ext uri="{BB962C8B-B14F-4D97-AF65-F5344CB8AC3E}">
        <p14:creationId xmlns:p14="http://schemas.microsoft.com/office/powerpoint/2010/main" val="15903663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2081865" y="306638"/>
            <a:ext cx="2224309" cy="2320278"/>
          </a:xfrm>
        </p:spPr>
      </p:pic>
      <p:pic>
        <p:nvPicPr>
          <p:cNvPr id="9" name="Espace réservé pour une image  8">
            <a:hlinkClick r:id="rId3"/>
          </p:cNvPr>
          <p:cNvPicPr>
            <a:picLocks noGrp="1" noChangeAspect="1"/>
          </p:cNvPicPr>
          <p:nvPr>
            <p:ph type="pic" sz="quarter" idx="15"/>
          </p:nvPr>
        </p:nvPicPr>
        <p:blipFill>
          <a:blip r:embed="rId4" cstate="email">
            <a:extLst>
              <a:ext uri="{28A0092B-C50C-407E-A947-70E740481C1C}">
                <a14:useLocalDpi xmlns:a14="http://schemas.microsoft.com/office/drawing/2010/main" val="0"/>
              </a:ext>
            </a:extLst>
          </a:blip>
          <a:stretch>
            <a:fillRect/>
          </a:stretch>
        </p:blipFill>
        <p:spPr>
          <a:xfrm>
            <a:off x="217807" y="306638"/>
            <a:ext cx="2053940" cy="1618827"/>
          </a:xfrm>
        </p:spPr>
      </p:pic>
      <p:sp>
        <p:nvSpPr>
          <p:cNvPr id="8" name="ZoneTexte 7"/>
          <p:cNvSpPr txBox="1"/>
          <p:nvPr/>
        </p:nvSpPr>
        <p:spPr>
          <a:xfrm>
            <a:off x="4667250" y="306638"/>
            <a:ext cx="4076700" cy="2062103"/>
          </a:xfrm>
          <a:prstGeom prst="rect">
            <a:avLst/>
          </a:prstGeom>
          <a:noFill/>
        </p:spPr>
        <p:txBody>
          <a:bodyPr wrap="square" rtlCol="0">
            <a:spAutoFit/>
          </a:bodyPr>
          <a:lstStyle/>
          <a:p>
            <a:r>
              <a:rPr lang="fr-FR" sz="3200" dirty="0" smtClean="0">
                <a:latin typeface="Arial"/>
                <a:cs typeface="Arial"/>
              </a:rPr>
              <a:t>2.3.1 </a:t>
            </a:r>
            <a:r>
              <a:rPr lang="fr-FR" sz="3200" dirty="0">
                <a:latin typeface="Arial"/>
                <a:cs typeface="Arial"/>
              </a:rPr>
              <a:t>Entrer dans le </a:t>
            </a:r>
            <a:r>
              <a:rPr lang="fr-FR" sz="3200" dirty="0" smtClean="0">
                <a:latin typeface="Arial"/>
                <a:cs typeface="Arial"/>
              </a:rPr>
              <a:t>récit avec des premières histoires racontées en album</a:t>
            </a:r>
            <a:endParaRPr lang="fr-FR" sz="3200" dirty="0">
              <a:latin typeface="Arial"/>
              <a:cs typeface="Arial"/>
            </a:endParaRPr>
          </a:p>
        </p:txBody>
      </p:sp>
      <p:pic>
        <p:nvPicPr>
          <p:cNvPr id="6" name="Espace réservé pour une image  9"/>
          <p:cNvPicPr>
            <a:picLocks noGrp="1" noChangeAspect="1"/>
          </p:cNvPicPr>
          <p:nvPr>
            <p:ph type="pic" sz="quarter" idx="13"/>
          </p:nvPr>
        </p:nvPicPr>
        <p:blipFill rotWithShape="1">
          <a:blip r:embed="rId5" cstate="email">
            <a:extLst>
              <a:ext uri="{28A0092B-C50C-407E-A947-70E740481C1C}">
                <a14:useLocalDpi xmlns:a14="http://schemas.microsoft.com/office/drawing/2010/main" val="0"/>
              </a:ext>
            </a:extLst>
          </a:blip>
          <a:srcRect t="-7432" r="402" b="4807"/>
          <a:stretch/>
        </p:blipFill>
        <p:spPr>
          <a:xfrm>
            <a:off x="4419599" y="2368741"/>
            <a:ext cx="2363197" cy="2236076"/>
          </a:xfrm>
        </p:spPr>
      </p:pic>
      <p:pic>
        <p:nvPicPr>
          <p:cNvPr id="7" name="Espace réservé pour une image  9"/>
          <p:cNvPicPr>
            <a:picLocks noGrp="1" noChangeAspect="1"/>
          </p:cNvPicPr>
          <p:nvPr>
            <p:ph type="pic" sz="quarter" idx="13"/>
          </p:nvPr>
        </p:nvPicPr>
        <p:blipFill rotWithShape="1">
          <a:blip r:embed="rId6" cstate="email">
            <a:extLst>
              <a:ext uri="{28A0092B-C50C-407E-A947-70E740481C1C}">
                <a14:useLocalDpi xmlns:a14="http://schemas.microsoft.com/office/drawing/2010/main" val="0"/>
              </a:ext>
            </a:extLst>
          </a:blip>
          <a:srcRect t="-13138" b="8530"/>
          <a:stretch/>
        </p:blipFill>
        <p:spPr>
          <a:xfrm>
            <a:off x="217807" y="2495550"/>
            <a:ext cx="1743636" cy="2336073"/>
          </a:xfrm>
        </p:spPr>
      </p:pic>
      <p:pic>
        <p:nvPicPr>
          <p:cNvPr id="11" name="Espace réservé pour une image  9"/>
          <p:cNvPicPr>
            <a:picLocks noGrp="1" noChangeAspect="1"/>
          </p:cNvPicPr>
          <p:nvPr>
            <p:ph type="pic" sz="quarter" idx="13"/>
          </p:nvPr>
        </p:nvPicPr>
        <p:blipFill>
          <a:blip r:embed="rId7" cstate="email">
            <a:extLst>
              <a:ext uri="{28A0092B-C50C-407E-A947-70E740481C1C}">
                <a14:useLocalDpi xmlns:a14="http://schemas.microsoft.com/office/drawing/2010/main" val="0"/>
              </a:ext>
            </a:extLst>
          </a:blip>
          <a:stretch>
            <a:fillRect/>
          </a:stretch>
        </p:blipFill>
        <p:spPr>
          <a:xfrm>
            <a:off x="1841030" y="2495550"/>
            <a:ext cx="2224309" cy="1897204"/>
          </a:xfrm>
        </p:spPr>
      </p:pic>
      <p:pic>
        <p:nvPicPr>
          <p:cNvPr id="12" name="Espace réservé pour une image  9"/>
          <p:cNvPicPr>
            <a:picLocks noGrp="1" noChangeAspect="1"/>
          </p:cNvPicPr>
          <p:nvPr>
            <p:ph type="pic" sz="quarter" idx="13"/>
          </p:nvPr>
        </p:nvPicPr>
        <p:blipFill rotWithShape="1">
          <a:blip r:embed="rId8" cstate="email">
            <a:extLst>
              <a:ext uri="{28A0092B-C50C-407E-A947-70E740481C1C}">
                <a14:useLocalDpi xmlns:a14="http://schemas.microsoft.com/office/drawing/2010/main" val="0"/>
              </a:ext>
            </a:extLst>
          </a:blip>
          <a:srcRect l="-1" t="-3134" r="-6774" b="-1"/>
          <a:stretch/>
        </p:blipFill>
        <p:spPr>
          <a:xfrm>
            <a:off x="6782796" y="2195528"/>
            <a:ext cx="1784248" cy="2409289"/>
          </a:xfrm>
        </p:spPr>
      </p:pic>
      <p:pic>
        <p:nvPicPr>
          <p:cNvPr id="13" name="Espace réservé pour une image  9"/>
          <p:cNvPicPr>
            <a:picLocks noGrp="1" noChangeAspect="1"/>
          </p:cNvPicPr>
          <p:nvPr>
            <p:ph type="pic" sz="quarter" idx="13"/>
          </p:nvPr>
        </p:nvPicPr>
        <p:blipFill>
          <a:blip r:embed="rId9" cstate="email">
            <a:extLst>
              <a:ext uri="{28A0092B-C50C-407E-A947-70E740481C1C}">
                <a14:useLocalDpi xmlns:a14="http://schemas.microsoft.com/office/drawing/2010/main" val="0"/>
              </a:ext>
            </a:extLst>
          </a:blip>
          <a:stretch>
            <a:fillRect/>
          </a:stretch>
        </p:blipFill>
        <p:spPr>
          <a:xfrm>
            <a:off x="1210545" y="4752461"/>
            <a:ext cx="1742640" cy="1722532"/>
          </a:xfrm>
        </p:spPr>
      </p:pic>
      <p:pic>
        <p:nvPicPr>
          <p:cNvPr id="14" name="Espace réservé pour une image  8">
            <a:hlinkClick r:id="rId3"/>
          </p:cNvPr>
          <p:cNvPicPr>
            <a:picLocks noGrp="1" noChangeAspect="1"/>
          </p:cNvPicPr>
          <p:nvPr>
            <p:ph type="pic" sz="quarter" idx="15"/>
          </p:nvPr>
        </p:nvPicPr>
        <p:blipFill>
          <a:blip r:embed="rId10" cstate="email">
            <a:extLst>
              <a:ext uri="{28A0092B-C50C-407E-A947-70E740481C1C}">
                <a14:useLocalDpi xmlns:a14="http://schemas.microsoft.com/office/drawing/2010/main" val="0"/>
              </a:ext>
            </a:extLst>
          </a:blip>
          <a:stretch>
            <a:fillRect/>
          </a:stretch>
        </p:blipFill>
        <p:spPr>
          <a:xfrm>
            <a:off x="5090894" y="5080398"/>
            <a:ext cx="2045375" cy="1618827"/>
          </a:xfrm>
        </p:spPr>
      </p:pic>
      <p:pic>
        <p:nvPicPr>
          <p:cNvPr id="15" name="Espace réservé pour une image  9"/>
          <p:cNvPicPr>
            <a:picLocks noGrp="1" noChangeAspect="1"/>
          </p:cNvPicPr>
          <p:nvPr>
            <p:ph type="pic" sz="quarter" idx="13"/>
          </p:nvPr>
        </p:nvPicPr>
        <p:blipFill>
          <a:blip r:embed="rId11" cstate="email">
            <a:extLst>
              <a:ext uri="{28A0092B-C50C-407E-A947-70E740481C1C}">
                <a14:useLocalDpi xmlns:a14="http://schemas.microsoft.com/office/drawing/2010/main" val="0"/>
              </a:ext>
            </a:extLst>
          </a:blip>
          <a:stretch>
            <a:fillRect/>
          </a:stretch>
        </p:blipFill>
        <p:spPr>
          <a:xfrm>
            <a:off x="3348254" y="4463149"/>
            <a:ext cx="1742640" cy="1672506"/>
          </a:xfrm>
        </p:spPr>
      </p:pic>
      <p:pic>
        <p:nvPicPr>
          <p:cNvPr id="16" name="Espace réservé pour une image  9"/>
          <p:cNvPicPr>
            <a:picLocks noGrp="1" noChangeAspect="1"/>
          </p:cNvPicPr>
          <p:nvPr>
            <p:ph type="pic" sz="quarter" idx="13"/>
          </p:nvPr>
        </p:nvPicPr>
        <p:blipFill>
          <a:blip r:embed="rId12" cstate="email">
            <a:extLst>
              <a:ext uri="{28A0092B-C50C-407E-A947-70E740481C1C}">
                <a14:useLocalDpi xmlns:a14="http://schemas.microsoft.com/office/drawing/2010/main" val="0"/>
              </a:ext>
            </a:extLst>
          </a:blip>
          <a:stretch>
            <a:fillRect/>
          </a:stretch>
        </p:blipFill>
        <p:spPr>
          <a:xfrm>
            <a:off x="6952512" y="4392754"/>
            <a:ext cx="1959680" cy="2236076"/>
          </a:xfrm>
        </p:spPr>
      </p:pic>
    </p:spTree>
    <p:extLst>
      <p:ext uri="{BB962C8B-B14F-4D97-AF65-F5344CB8AC3E}">
        <p14:creationId xmlns:p14="http://schemas.microsoft.com/office/powerpoint/2010/main" val="2034473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909782542"/>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endParaRPr lang="fr-FR" sz="1200" dirty="0" smtClean="0">
                        <a:latin typeface="Arial"/>
                        <a:cs typeface="Arial"/>
                      </a:endParaRPr>
                    </a:p>
                  </a:txBody>
                  <a:tcPr/>
                </a:tc>
                <a:tc gridSpan="2">
                  <a:txBody>
                    <a:bodyPr/>
                    <a:lstStyle/>
                    <a:p>
                      <a:pPr algn="l" fontAlgn="ctr"/>
                      <a:r>
                        <a:rPr lang="fr-FR" sz="1200" b="0" i="0" u="none" strike="noStrike" dirty="0">
                          <a:solidFill>
                            <a:srgbClr val="000000"/>
                          </a:solidFill>
                          <a:effectLst/>
                          <a:latin typeface="Arial"/>
                        </a:rPr>
                        <a:t>Altés, Marta</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NON !</a:t>
                      </a:r>
                    </a:p>
                  </a:txBody>
                  <a:tcPr marL="9525" marR="9525" marT="9525" marB="0" anchor="ctr"/>
                </a:tc>
                <a:tc>
                  <a:txBody>
                    <a:bodyPr/>
                    <a:lstStyle/>
                    <a:p>
                      <a:pPr algn="l" fontAlgn="ctr"/>
                      <a:r>
                        <a:rPr lang="fr-FR" sz="1200" b="0" i="0" u="none" strike="noStrike">
                          <a:solidFill>
                            <a:srgbClr val="000000"/>
                          </a:solidFill>
                          <a:effectLst/>
                          <a:latin typeface="Arial"/>
                        </a:rPr>
                        <a:t>Circonflexe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51088">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Ashbé, Jeanne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Que non, je m'habille !</a:t>
                      </a:r>
                    </a:p>
                  </a:txBody>
                  <a:tcPr marL="9525" marR="9525" marT="9525" marB="0" anchor="ctr"/>
                </a:tc>
                <a:tc>
                  <a:txBody>
                    <a:bodyPr/>
                    <a:lstStyle/>
                    <a:p>
                      <a:pPr algn="l" fontAlgn="ctr"/>
                      <a:r>
                        <a:rPr lang="fr-FR" sz="1200" b="0" i="0" u="none" strike="noStrike">
                          <a:solidFill>
                            <a:srgbClr val="000000"/>
                          </a:solidFill>
                          <a:effectLst/>
                          <a:latin typeface="Arial"/>
                        </a:rPr>
                        <a:t>Pastel</a:t>
                      </a:r>
                    </a:p>
                  </a:txBody>
                  <a:tcPr marL="9525" marR="9525" marT="9525" marB="0" anchor="ctr"/>
                </a:tc>
                <a:tc>
                  <a:txBody>
                    <a:bodyPr/>
                    <a:lstStyle/>
                    <a:p>
                      <a:pPr algn="ctr" fontAlgn="ctr"/>
                      <a:r>
                        <a:rPr lang="fr-FR" sz="1200" b="0" i="0" u="none" strike="noStrike">
                          <a:solidFill>
                            <a:srgbClr val="000000"/>
                          </a:solidFill>
                          <a:effectLst/>
                          <a:latin typeface="Arial"/>
                        </a:rPr>
                        <a:t>2 - 3</a:t>
                      </a:r>
                    </a:p>
                  </a:txBody>
                  <a:tcPr marL="9525" marR="9525" marT="9525" marB="0" anchor="ctr"/>
                </a:tc>
              </a:tr>
              <a:tr h="423454">
                <a:tc>
                  <a:txBody>
                    <a:bodyPr/>
                    <a:lstStyle/>
                    <a:p>
                      <a:r>
                        <a:rPr lang="fr-FR" sz="1200" dirty="0" smtClean="0">
                          <a:latin typeface="Arial"/>
                          <a:cs typeface="Arial"/>
                        </a:rPr>
                        <a:t>C</a:t>
                      </a:r>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Aubinais, Marie &amp; Bour, Danièle</a:t>
                      </a:r>
                    </a:p>
                  </a:txBody>
                  <a:tcPr marL="9525" marR="9525" marT="9525" marB="0" anchor="ctr"/>
                </a:tc>
                <a:tc>
                  <a:txBody>
                    <a:bodyPr/>
                    <a:lstStyle/>
                    <a:p>
                      <a:pPr algn="l" fontAlgn="ctr"/>
                      <a:r>
                        <a:rPr lang="fr-FR" sz="1200" b="0" i="0" u="none" strike="noStrike">
                          <a:solidFill>
                            <a:srgbClr val="000000"/>
                          </a:solidFill>
                          <a:effectLst/>
                          <a:latin typeface="Arial"/>
                        </a:rPr>
                        <a:t>Bour, Danièle</a:t>
                      </a:r>
                    </a:p>
                  </a:txBody>
                  <a:tcPr marL="9525" marR="9525" marT="9525" marB="0" anchor="ctr"/>
                </a:tc>
                <a:tc>
                  <a:txBody>
                    <a:bodyPr/>
                    <a:lstStyle/>
                    <a:p>
                      <a:pPr algn="l" fontAlgn="ctr"/>
                      <a:r>
                        <a:rPr lang="fr-FR" sz="1200" b="0" i="0" u="none" strike="noStrike">
                          <a:solidFill>
                            <a:srgbClr val="000000"/>
                          </a:solidFill>
                          <a:effectLst/>
                          <a:latin typeface="Arial"/>
                        </a:rPr>
                        <a:t>Bonne nuit Petit Ours Brun !</a:t>
                      </a:r>
                    </a:p>
                  </a:txBody>
                  <a:tcPr marL="9525" marR="9525" marT="9525" marB="0" anchor="ctr"/>
                </a:tc>
                <a:tc>
                  <a:txBody>
                    <a:bodyPr/>
                    <a:lstStyle/>
                    <a:p>
                      <a:pPr algn="l" fontAlgn="ctr"/>
                      <a:r>
                        <a:rPr lang="fr-FR" sz="1200" b="0" i="0" u="none" strike="noStrike">
                          <a:solidFill>
                            <a:srgbClr val="000000"/>
                          </a:solidFill>
                          <a:effectLst/>
                          <a:latin typeface="Arial"/>
                        </a:rPr>
                        <a:t>Bayard Jeunesse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Barton, Byron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Sur le chantier</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Bunting, Ève</a:t>
                      </a:r>
                    </a:p>
                  </a:txBody>
                  <a:tcPr marL="9525" marR="9525" marT="9525" marB="0" anchor="ctr"/>
                </a:tc>
                <a:tc>
                  <a:txBody>
                    <a:bodyPr/>
                    <a:lstStyle/>
                    <a:p>
                      <a:pPr algn="l" fontAlgn="ctr"/>
                      <a:r>
                        <a:rPr lang="fr-FR" sz="1200" b="0" i="0" u="none" strike="noStrike">
                          <a:solidFill>
                            <a:srgbClr val="000000"/>
                          </a:solidFill>
                          <a:effectLst/>
                          <a:latin typeface="Arial"/>
                        </a:rPr>
                        <a:t>Carpenter, Nancy</a:t>
                      </a:r>
                    </a:p>
                  </a:txBody>
                  <a:tcPr marL="9525" marR="9525" marT="9525" marB="0" anchor="ctr"/>
                </a:tc>
                <a:tc>
                  <a:txBody>
                    <a:bodyPr/>
                    <a:lstStyle/>
                    <a:p>
                      <a:pPr algn="l" fontAlgn="ctr"/>
                      <a:r>
                        <a:rPr lang="fr-FR" sz="1200" b="0" i="0" u="none" strike="noStrike">
                          <a:solidFill>
                            <a:srgbClr val="000000"/>
                          </a:solidFill>
                          <a:effectLst/>
                          <a:latin typeface="Arial"/>
                        </a:rPr>
                        <a:t>Le petit bateau de Petit ours</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Carle, Éric</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chenille qui fait des trous</a:t>
                      </a:r>
                    </a:p>
                  </a:txBody>
                  <a:tcPr marL="9525" marR="9525" marT="9525" marB="0" anchor="ctr"/>
                </a:tc>
                <a:tc>
                  <a:txBody>
                    <a:bodyPr/>
                    <a:lstStyle/>
                    <a:p>
                      <a:pPr algn="l" fontAlgn="ctr"/>
                      <a:r>
                        <a:rPr lang="fr-FR" sz="1200" b="0" i="0" u="none" strike="noStrike">
                          <a:solidFill>
                            <a:srgbClr val="000000"/>
                          </a:solidFill>
                          <a:effectLst/>
                          <a:latin typeface="Arial"/>
                        </a:rPr>
                        <a:t>Mijade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Cousins, Lucy</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Mimi va nager</a:t>
                      </a:r>
                    </a:p>
                  </a:txBody>
                  <a:tcPr marL="9525" marR="9525" marT="9525" marB="0" anchor="ctr"/>
                </a:tc>
                <a:tc>
                  <a:txBody>
                    <a:bodyPr/>
                    <a:lstStyle/>
                    <a:p>
                      <a:pPr algn="l" fontAlgn="ctr"/>
                      <a:r>
                        <a:rPr lang="fr-FR" sz="1200" b="0" i="0" u="none" strike="noStrike">
                          <a:solidFill>
                            <a:srgbClr val="000000"/>
                          </a:solidFill>
                          <a:effectLst/>
                          <a:latin typeface="Arial"/>
                        </a:rPr>
                        <a:t>Albin Michel Jeunesse</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endParaRPr lang="fr-FR" sz="1200" b="0" i="0" u="none" strike="noStrike" dirty="0">
                        <a:solidFill>
                          <a:srgbClr val="000000"/>
                        </a:solidFill>
                        <a:effectLst/>
                        <a:latin typeface="Arial"/>
                      </a:endParaRPr>
                    </a:p>
                  </a:txBody>
                  <a:tcPr marL="9525" marR="9525" marT="9525" marB="0" anchor="ctr"/>
                </a:tc>
                <a:tc gridSpan="2">
                  <a:txBody>
                    <a:bodyPr/>
                    <a:lstStyle/>
                    <a:p>
                      <a:pPr algn="l" fontAlgn="ctr"/>
                      <a:r>
                        <a:rPr lang="fr-FR" sz="1200" b="0" i="0" u="none" strike="noStrike" dirty="0">
                          <a:solidFill>
                            <a:srgbClr val="000000"/>
                          </a:solidFill>
                          <a:effectLst/>
                          <a:latin typeface="Arial"/>
                        </a:rPr>
                        <a:t>Crews, Donald</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Un train passe</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Dieterlé, Nathalie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Tu joues Petit Loup ?</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lan vert</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Dunrea, Olivier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Lola</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Garralon, Claire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Poule bleue</a:t>
                      </a:r>
                    </a:p>
                  </a:txBody>
                  <a:tcPr marL="9525" marR="9525" marT="9525" marB="0" anchor="ctr"/>
                </a:tc>
                <a:tc>
                  <a:txBody>
                    <a:bodyPr/>
                    <a:lstStyle/>
                    <a:p>
                      <a:pPr algn="l" fontAlgn="ctr"/>
                      <a:r>
                        <a:rPr lang="fr-FR" sz="1200" b="0" i="0" u="none" strike="noStrike">
                          <a:solidFill>
                            <a:srgbClr val="000000"/>
                          </a:solidFill>
                          <a:effectLst/>
                          <a:latin typeface="Arial"/>
                        </a:rPr>
                        <a:t>MeMo</a:t>
                      </a:r>
                    </a:p>
                  </a:txBody>
                  <a:tcPr marL="9525" marR="9525" marT="9525" marB="0" anchor="ctr"/>
                </a:tc>
                <a:tc>
                  <a:txBody>
                    <a:bodyPr/>
                    <a:lstStyle/>
                    <a:p>
                      <a:pPr algn="ctr" fontAlgn="ctr"/>
                      <a:r>
                        <a:rPr lang="fr-FR" sz="1200" b="0" i="0" u="none" strike="noStrike" dirty="0">
                          <a:solidFill>
                            <a:srgbClr val="000000"/>
                          </a:solidFill>
                          <a:effectLst/>
                          <a:latin typeface="Arial"/>
                        </a:rPr>
                        <a:t>1 - 2</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4120845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797994877"/>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Gay, Michel</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Coffret "</a:t>
                      </a:r>
                      <a:r>
                        <a:rPr lang="fr-FR" sz="1200" b="0" i="1" u="none" strike="noStrike">
                          <a:solidFill>
                            <a:srgbClr val="000000"/>
                          </a:solidFill>
                          <a:effectLst/>
                          <a:latin typeface="Arial"/>
                        </a:rPr>
                        <a:t>Petit-camion, Petit-bateau, Petit-avion</a:t>
                      </a:r>
                      <a:r>
                        <a:rPr lang="fr-FR" sz="1200" b="0" i="0" u="none" strike="noStrike">
                          <a:solidFill>
                            <a:srgbClr val="000000"/>
                          </a:solidFill>
                          <a:effectLst/>
                          <a:latin typeface="Arial"/>
                        </a:rPr>
                        <a:t>"</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451088">
                <a:tc>
                  <a:txBody>
                    <a:bodyPr/>
                    <a:lstStyle/>
                    <a:p>
                      <a:r>
                        <a:rPr lang="fr-FR" sz="1200" dirty="0" smtClean="0">
                          <a:latin typeface="Arial"/>
                          <a:cs typeface="Arial"/>
                        </a:rPr>
                        <a:t>P</a:t>
                      </a:r>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Gay-Para, Praline </a:t>
                      </a:r>
                    </a:p>
                  </a:txBody>
                  <a:tcPr marL="9525" marR="9525" marT="9525" marB="0" anchor="ctr"/>
                </a:tc>
                <a:tc>
                  <a:txBody>
                    <a:bodyPr/>
                    <a:lstStyle/>
                    <a:p>
                      <a:pPr algn="l" fontAlgn="ctr"/>
                      <a:r>
                        <a:rPr lang="fr-FR" sz="1200" b="0" i="0" u="none" strike="noStrike">
                          <a:solidFill>
                            <a:srgbClr val="000000"/>
                          </a:solidFill>
                          <a:effectLst/>
                          <a:latin typeface="Arial"/>
                        </a:rPr>
                        <a:t>Prigent, Andrée</a:t>
                      </a:r>
                    </a:p>
                  </a:txBody>
                  <a:tcPr marL="9525" marR="9525" marT="9525" marB="0" anchor="ctr"/>
                </a:tc>
                <a:tc>
                  <a:txBody>
                    <a:bodyPr/>
                    <a:lstStyle/>
                    <a:p>
                      <a:pPr algn="l" fontAlgn="ctr"/>
                      <a:r>
                        <a:rPr lang="fr-FR" sz="1200" b="0" i="0" u="none" strike="noStrike">
                          <a:solidFill>
                            <a:srgbClr val="000000"/>
                          </a:solidFill>
                          <a:effectLst/>
                          <a:latin typeface="Arial"/>
                        </a:rPr>
                        <a:t>Quel radis dis donc !</a:t>
                      </a:r>
                      <a:r>
                        <a:rPr lang="fr-FR" sz="2600" b="0" i="0" u="none" strike="noStrike">
                          <a:solidFill>
                            <a:srgbClr val="C00000"/>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Gravett, Emily</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Lièvre et Ours C'est à MOI !</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423454">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Gréban, Quentin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Oups !</a:t>
                      </a:r>
                    </a:p>
                  </a:txBody>
                  <a:tcPr marL="9525" marR="9525" marT="9525" marB="0" anchor="ctr"/>
                </a:tc>
                <a:tc>
                  <a:txBody>
                    <a:bodyPr/>
                    <a:lstStyle/>
                    <a:p>
                      <a:pPr algn="l" fontAlgn="ctr"/>
                      <a:r>
                        <a:rPr lang="fr-FR" sz="1200" b="0" i="0" u="none" strike="noStrike">
                          <a:solidFill>
                            <a:srgbClr val="000000"/>
                          </a:solidFill>
                          <a:effectLst/>
                          <a:latin typeface="Arial"/>
                        </a:rPr>
                        <a:t>Mijade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r>
                        <a:rPr lang="fr-FR" sz="1200" dirty="0" smtClean="0">
                          <a:latin typeface="Arial"/>
                          <a:cs typeface="Arial"/>
                        </a:rPr>
                        <a:t>C</a:t>
                      </a:r>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Hale, Nathan (d'après)</a:t>
                      </a:r>
                    </a:p>
                  </a:txBody>
                  <a:tcPr marL="9525" marR="9525" marT="9525" marB="0" anchor="ctr"/>
                </a:tc>
                <a:tc>
                  <a:txBody>
                    <a:bodyPr/>
                    <a:lstStyle/>
                    <a:p>
                      <a:pPr algn="l" fontAlgn="ctr"/>
                      <a:r>
                        <a:rPr lang="fr-FR" sz="1200" b="0" i="0" u="none" strike="noStrike">
                          <a:solidFill>
                            <a:srgbClr val="000000"/>
                          </a:solidFill>
                          <a:effectLst/>
                          <a:latin typeface="Arial"/>
                        </a:rPr>
                        <a:t>Butel, Lucile</a:t>
                      </a:r>
                    </a:p>
                  </a:txBody>
                  <a:tcPr marL="9525" marR="9525" marT="9525" marB="0" anchor="ctr"/>
                </a:tc>
                <a:tc>
                  <a:txBody>
                    <a:bodyPr/>
                    <a:lstStyle/>
                    <a:p>
                      <a:pPr algn="l" fontAlgn="ctr"/>
                      <a:r>
                        <a:rPr lang="fr-FR" sz="1200" b="0" i="0" u="none" strike="noStrike">
                          <a:solidFill>
                            <a:srgbClr val="000000"/>
                          </a:solidFill>
                          <a:effectLst/>
                          <a:latin typeface="Arial"/>
                        </a:rPr>
                        <a:t>La vache orange</a:t>
                      </a:r>
                    </a:p>
                  </a:txBody>
                  <a:tcPr marL="9525" marR="9525" marT="9525" marB="0" anchor="ctr"/>
                </a:tc>
                <a:tc>
                  <a:txBody>
                    <a:bodyPr/>
                    <a:lstStyle/>
                    <a:p>
                      <a:pPr algn="l" fontAlgn="ctr"/>
                      <a:r>
                        <a:rPr lang="fr-FR" sz="1200" b="0" i="0" u="none" strike="noStrike">
                          <a:solidFill>
                            <a:srgbClr val="000000"/>
                          </a:solidFill>
                          <a:effectLst/>
                          <a:latin typeface="Arial"/>
                        </a:rPr>
                        <a:t>Père Castor-Flammarion</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Haughton, Chris</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Un peu perdu</a:t>
                      </a:r>
                    </a:p>
                  </a:txBody>
                  <a:tcPr marL="9525" marR="9525" marT="9525" marB="0" anchor="ctr"/>
                </a:tc>
                <a:tc>
                  <a:txBody>
                    <a:bodyPr/>
                    <a:lstStyle/>
                    <a:p>
                      <a:pPr algn="l" fontAlgn="ctr"/>
                      <a:r>
                        <a:rPr lang="fr-FR" sz="1200" b="0" i="0" u="none" strike="noStrike">
                          <a:solidFill>
                            <a:srgbClr val="000000"/>
                          </a:solidFill>
                          <a:effectLst/>
                          <a:latin typeface="Arial"/>
                        </a:rPr>
                        <a:t>Thierry Magnier</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Haydé</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Moi, Milton</a:t>
                      </a:r>
                    </a:p>
                  </a:txBody>
                  <a:tcPr marL="9525" marR="9525" marT="9525" marB="0" anchor="ctr"/>
                </a:tc>
                <a:tc>
                  <a:txBody>
                    <a:bodyPr/>
                    <a:lstStyle/>
                    <a:p>
                      <a:pPr algn="l" fontAlgn="ctr"/>
                      <a:r>
                        <a:rPr lang="fr-FR" sz="1200" b="0" i="0" u="none" strike="noStrike">
                          <a:solidFill>
                            <a:srgbClr val="000000"/>
                          </a:solidFill>
                          <a:effectLst/>
                          <a:latin typeface="Arial"/>
                        </a:rPr>
                        <a:t>La joie de lire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Houdart, Emmanuelle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Tout va bien Merlin !</a:t>
                      </a:r>
                    </a:p>
                  </a:txBody>
                  <a:tcPr marL="9525" marR="9525" marT="9525" marB="0" anchor="ctr"/>
                </a:tc>
                <a:tc>
                  <a:txBody>
                    <a:bodyPr/>
                    <a:lstStyle/>
                    <a:p>
                      <a:pPr algn="l" fontAlgn="ctr"/>
                      <a:r>
                        <a:rPr lang="fr-FR" sz="1200" b="0" i="0" u="none" strike="noStrike">
                          <a:solidFill>
                            <a:srgbClr val="000000"/>
                          </a:solidFill>
                          <a:effectLst/>
                          <a:latin typeface="Arial"/>
                        </a:rPr>
                        <a:t>Thierry Magnier</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Hutchins, Pat</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Gare au renard !</a:t>
                      </a:r>
                    </a:p>
                  </a:txBody>
                  <a:tcPr marL="9525" marR="9525" marT="9525" marB="0" anchor="ctr"/>
                </a:tc>
                <a:tc>
                  <a:txBody>
                    <a:bodyPr/>
                    <a:lstStyle/>
                    <a:p>
                      <a:pPr algn="l" fontAlgn="ctr"/>
                      <a:r>
                        <a:rPr lang="fr-FR" sz="1200" b="0" i="0" u="none" strike="noStrike">
                          <a:solidFill>
                            <a:srgbClr val="000000"/>
                          </a:solidFill>
                          <a:effectLst/>
                          <a:latin typeface="Arial"/>
                        </a:rPr>
                        <a:t>Circonflexe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Iwamura, Kazuo</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pomme rouge</a:t>
                      </a:r>
                    </a:p>
                  </a:txBody>
                  <a:tcPr marL="9525" marR="9525" marT="9525" marB="0" anchor="ctr"/>
                </a:tc>
                <a:tc>
                  <a:txBody>
                    <a:bodyPr/>
                    <a:lstStyle/>
                    <a:p>
                      <a:pPr algn="l" fontAlgn="ctr"/>
                      <a:r>
                        <a:rPr lang="fr-FR" sz="1200" b="0" i="0" u="none" strike="noStrike" dirty="0" smtClean="0">
                          <a:solidFill>
                            <a:srgbClr val="000000"/>
                          </a:solidFill>
                          <a:effectLst/>
                          <a:latin typeface="Arial"/>
                        </a:rPr>
                        <a:t>L‘</a:t>
                      </a:r>
                      <a:r>
                        <a:rPr lang="fr-FR" sz="1200" b="0" i="0" u="none" strike="noStrike" dirty="0" smtClean="0">
                          <a:solidFill>
                            <a:srgbClr val="000000"/>
                          </a:solidFill>
                          <a:effectLst/>
                          <a:latin typeface="Calibri"/>
                        </a:rPr>
                        <a:t>é</a:t>
                      </a:r>
                      <a:r>
                        <a:rPr lang="fr-FR" sz="1200" b="0" i="0" u="none" strike="noStrike" dirty="0" smtClean="0">
                          <a:solidFill>
                            <a:srgbClr val="000000"/>
                          </a:solidFill>
                          <a:effectLst/>
                          <a:latin typeface="Arial"/>
                        </a:rPr>
                        <a:t>cole </a:t>
                      </a:r>
                      <a:r>
                        <a:rPr lang="fr-FR" sz="1200" b="0" i="0" u="none" strike="noStrike" dirty="0">
                          <a:solidFill>
                            <a:srgbClr val="000000"/>
                          </a:solidFill>
                          <a:effectLst/>
                          <a:latin typeface="Arial"/>
                        </a:rPr>
                        <a:t>des loisirs</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Jadoul, Émile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Juste</a:t>
                      </a:r>
                      <a:r>
                        <a:rPr lang="fr-FR" sz="1200" b="0" i="0" u="none" strike="noStrike" baseline="0" dirty="0" smtClean="0">
                          <a:solidFill>
                            <a:srgbClr val="000000"/>
                          </a:solidFill>
                          <a:effectLst/>
                          <a:latin typeface="Arial"/>
                        </a:rPr>
                        <a:t> un petit bout!</a:t>
                      </a: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L'</a:t>
                      </a:r>
                      <a:r>
                        <a:rPr lang="fr-FR" sz="1200" b="0" i="0" u="none" strike="noStrike" dirty="0" smtClean="0">
                          <a:solidFill>
                            <a:srgbClr val="000000"/>
                          </a:solidFill>
                          <a:effectLst/>
                          <a:latin typeface="Calibri"/>
                        </a:rPr>
                        <a:t>é</a:t>
                      </a:r>
                      <a:r>
                        <a:rPr lang="fr-FR" sz="1200" b="0" i="0" u="none" strike="noStrike" dirty="0" smtClean="0">
                          <a:solidFill>
                            <a:srgbClr val="000000"/>
                          </a:solidFill>
                          <a:effectLst/>
                          <a:latin typeface="Arial"/>
                        </a:rPr>
                        <a:t>cole des loisirs</a:t>
                      </a:r>
                      <a:endParaRPr lang="fr-FR" sz="1200" b="0"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smtClean="0">
                          <a:solidFill>
                            <a:srgbClr val="000000"/>
                          </a:solidFill>
                          <a:effectLst/>
                          <a:latin typeface="Arial"/>
                        </a:rPr>
                        <a:t>2</a:t>
                      </a:r>
                      <a:endParaRPr lang="fr-FR" sz="1200" b="0" i="0" u="none" strike="noStrike" dirty="0">
                        <a:solidFill>
                          <a:srgbClr val="000000"/>
                        </a:solidFill>
                        <a:effectLst/>
                        <a:latin typeface="Arial"/>
                      </a:endParaRP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794626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2476500"/>
            <a:ext cx="8496300" cy="3784600"/>
          </a:xfrm>
        </p:spPr>
        <p:txBody>
          <a:bodyPr>
            <a:noAutofit/>
          </a:bodyPr>
          <a:lstStyle/>
          <a:p>
            <a:pPr marL="0" indent="0" algn="ctr">
              <a:lnSpc>
                <a:spcPct val="90000"/>
              </a:lnSpc>
              <a:buNone/>
            </a:pPr>
            <a:r>
              <a:rPr lang="fr-FR" sz="1800" dirty="0">
                <a:latin typeface="Arial"/>
                <a:cs typeface="Arial"/>
              </a:rPr>
              <a:t>Avant même que ne soient travaillées des techniques fondamentales d’apprentissage de </a:t>
            </a:r>
            <a:r>
              <a:rPr lang="fr-FR" sz="1800" dirty="0" smtClean="0">
                <a:latin typeface="Arial"/>
                <a:cs typeface="Arial"/>
              </a:rPr>
              <a:t>la lecture</a:t>
            </a:r>
            <a:r>
              <a:rPr lang="fr-FR" sz="1800" dirty="0">
                <a:latin typeface="Arial"/>
                <a:cs typeface="Arial"/>
              </a:rPr>
              <a:t>, les titres proposés visent à favoriser, grâce à la médiation des enseignants</a:t>
            </a:r>
            <a:r>
              <a:rPr lang="fr-FR" sz="1800" dirty="0" smtClean="0">
                <a:latin typeface="Arial"/>
                <a:cs typeface="Arial"/>
              </a:rPr>
              <a:t>, la </a:t>
            </a:r>
            <a:r>
              <a:rPr lang="fr-FR" sz="1800" dirty="0">
                <a:latin typeface="Arial"/>
                <a:cs typeface="Arial"/>
              </a:rPr>
              <a:t>construction progressive de compétences de lecteur, comportant </a:t>
            </a:r>
            <a:r>
              <a:rPr lang="fr-FR" sz="1800" dirty="0" smtClean="0">
                <a:latin typeface="Arial"/>
                <a:cs typeface="Arial"/>
              </a:rPr>
              <a:t>:</a:t>
            </a:r>
          </a:p>
          <a:p>
            <a:pPr marL="0" indent="0">
              <a:lnSpc>
                <a:spcPct val="90000"/>
              </a:lnSpc>
              <a:buNone/>
            </a:pPr>
            <a:r>
              <a:rPr lang="fr-FR" sz="1800" dirty="0" smtClean="0">
                <a:latin typeface="Arial"/>
                <a:cs typeface="Arial"/>
              </a:rPr>
              <a:t>- la </a:t>
            </a:r>
            <a:r>
              <a:rPr lang="fr-FR" sz="1800" dirty="0">
                <a:latin typeface="Arial"/>
                <a:cs typeface="Arial"/>
              </a:rPr>
              <a:t>mémorisation de types d’histoires et de textes </a:t>
            </a:r>
            <a:r>
              <a:rPr lang="fr-FR" sz="1800" dirty="0" smtClean="0">
                <a:latin typeface="Arial"/>
                <a:cs typeface="Arial"/>
              </a:rPr>
              <a:t>;</a:t>
            </a:r>
          </a:p>
          <a:p>
            <a:pPr marL="0" indent="0">
              <a:lnSpc>
                <a:spcPct val="90000"/>
              </a:lnSpc>
              <a:spcBef>
                <a:spcPts val="0"/>
              </a:spcBef>
              <a:buNone/>
            </a:pPr>
            <a:r>
              <a:rPr lang="fr-FR" sz="1800" dirty="0" smtClean="0">
                <a:latin typeface="Arial"/>
                <a:cs typeface="Arial"/>
              </a:rPr>
              <a:t>- l’intégration </a:t>
            </a:r>
            <a:r>
              <a:rPr lang="fr-FR" sz="1800" dirty="0">
                <a:latin typeface="Arial"/>
                <a:cs typeface="Arial"/>
              </a:rPr>
              <a:t>de codes narratifs, énonciatifs, esthétiques </a:t>
            </a:r>
            <a:r>
              <a:rPr lang="fr-FR" sz="1800" dirty="0" smtClean="0">
                <a:latin typeface="Arial"/>
                <a:cs typeface="Arial"/>
              </a:rPr>
              <a:t>;</a:t>
            </a:r>
          </a:p>
          <a:p>
            <a:pPr marL="0" indent="0">
              <a:lnSpc>
                <a:spcPct val="90000"/>
              </a:lnSpc>
              <a:spcBef>
                <a:spcPts val="0"/>
              </a:spcBef>
              <a:buNone/>
            </a:pPr>
            <a:r>
              <a:rPr lang="fr-FR" sz="1800" dirty="0" smtClean="0">
                <a:latin typeface="Arial"/>
                <a:cs typeface="Arial"/>
              </a:rPr>
              <a:t>- </a:t>
            </a:r>
            <a:r>
              <a:rPr lang="fr-FR" sz="1800" dirty="0">
                <a:latin typeface="Arial"/>
                <a:cs typeface="Arial"/>
              </a:rPr>
              <a:t>l’entrée dans la symbolique des jeux de lecture </a:t>
            </a:r>
            <a:r>
              <a:rPr lang="fr-FR" sz="1800" dirty="0" smtClean="0">
                <a:latin typeface="Arial"/>
                <a:cs typeface="Arial"/>
              </a:rPr>
              <a:t>;</a:t>
            </a:r>
          </a:p>
          <a:p>
            <a:pPr marL="0" indent="0">
              <a:lnSpc>
                <a:spcPct val="90000"/>
              </a:lnSpc>
              <a:spcBef>
                <a:spcPts val="0"/>
              </a:spcBef>
              <a:buNone/>
            </a:pPr>
            <a:r>
              <a:rPr lang="fr-FR" sz="1800" dirty="0" smtClean="0">
                <a:latin typeface="Arial"/>
                <a:cs typeface="Arial"/>
              </a:rPr>
              <a:t>- </a:t>
            </a:r>
            <a:r>
              <a:rPr lang="fr-FR" sz="1800" dirty="0">
                <a:latin typeface="Arial"/>
                <a:cs typeface="Arial"/>
              </a:rPr>
              <a:t>l’interrogation sur le vraisemblable, le possible mais aussi sur le familier, l’insolite </a:t>
            </a:r>
            <a:r>
              <a:rPr lang="fr-FR" sz="1800" dirty="0" smtClean="0">
                <a:latin typeface="Arial"/>
                <a:cs typeface="Arial"/>
              </a:rPr>
              <a:t>ou l’étrange ;</a:t>
            </a:r>
          </a:p>
          <a:p>
            <a:pPr marL="0" indent="0">
              <a:lnSpc>
                <a:spcPct val="90000"/>
              </a:lnSpc>
              <a:spcBef>
                <a:spcPts val="0"/>
              </a:spcBef>
              <a:buNone/>
            </a:pPr>
            <a:r>
              <a:rPr lang="fr-FR" sz="1800" dirty="0" smtClean="0">
                <a:latin typeface="Arial"/>
                <a:cs typeface="Arial"/>
              </a:rPr>
              <a:t>- la </a:t>
            </a:r>
            <a:r>
              <a:rPr lang="fr-FR" sz="1800" dirty="0">
                <a:latin typeface="Arial"/>
                <a:cs typeface="Arial"/>
              </a:rPr>
              <a:t>compréhension des états mentaux des personnages, en écho à ceux de l’enfant </a:t>
            </a:r>
            <a:r>
              <a:rPr lang="fr-FR" sz="1800" dirty="0" smtClean="0">
                <a:latin typeface="Arial"/>
                <a:cs typeface="Arial"/>
              </a:rPr>
              <a:t>;</a:t>
            </a:r>
          </a:p>
          <a:p>
            <a:pPr marL="0" indent="0">
              <a:lnSpc>
                <a:spcPct val="90000"/>
              </a:lnSpc>
              <a:spcBef>
                <a:spcPts val="0"/>
              </a:spcBef>
              <a:buNone/>
            </a:pPr>
            <a:r>
              <a:rPr lang="fr-FR" sz="1800" dirty="0" smtClean="0">
                <a:latin typeface="Arial"/>
                <a:cs typeface="Arial"/>
              </a:rPr>
              <a:t>- l’entrée </a:t>
            </a:r>
            <a:r>
              <a:rPr lang="fr-FR" sz="1800" dirty="0">
                <a:latin typeface="Arial"/>
                <a:cs typeface="Arial"/>
              </a:rPr>
              <a:t>dans la diversité des mondes fictionnels et celle des genres littéraires </a:t>
            </a:r>
            <a:r>
              <a:rPr lang="fr-FR" sz="1800" dirty="0" smtClean="0">
                <a:latin typeface="Arial"/>
                <a:cs typeface="Arial"/>
              </a:rPr>
              <a:t>;</a:t>
            </a:r>
          </a:p>
          <a:p>
            <a:pPr marL="0" indent="0">
              <a:lnSpc>
                <a:spcPct val="90000"/>
              </a:lnSpc>
              <a:spcBef>
                <a:spcPts val="0"/>
              </a:spcBef>
              <a:buNone/>
            </a:pPr>
            <a:r>
              <a:rPr lang="fr-FR" sz="1800" dirty="0" smtClean="0">
                <a:latin typeface="Arial"/>
                <a:cs typeface="Arial"/>
              </a:rPr>
              <a:t>- la </a:t>
            </a:r>
            <a:r>
              <a:rPr lang="fr-FR" sz="1800" dirty="0">
                <a:latin typeface="Arial"/>
                <a:cs typeface="Arial"/>
              </a:rPr>
              <a:t>découverte, l’expérience individuelle et collective d’une posture de </a:t>
            </a:r>
            <a:r>
              <a:rPr lang="fr-FR" sz="1800" dirty="0" smtClean="0">
                <a:latin typeface="Arial"/>
                <a:cs typeface="Arial"/>
              </a:rPr>
              <a:t>lecteur interprète</a:t>
            </a:r>
            <a:r>
              <a:rPr lang="fr-FR" sz="1800" dirty="0">
                <a:latin typeface="Arial"/>
                <a:cs typeface="Arial"/>
              </a:rPr>
              <a:t>.</a:t>
            </a:r>
          </a:p>
          <a:p>
            <a:endParaRPr lang="fr-FR" sz="2000" dirty="0"/>
          </a:p>
        </p:txBody>
      </p:sp>
    </p:spTree>
    <p:extLst>
      <p:ext uri="{BB962C8B-B14F-4D97-AF65-F5344CB8AC3E}">
        <p14:creationId xmlns:p14="http://schemas.microsoft.com/office/powerpoint/2010/main" val="2060944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78234406"/>
              </p:ext>
            </p:extLst>
          </p:nvPr>
        </p:nvGraphicFramePr>
        <p:xfrm>
          <a:off x="186755" y="1363198"/>
          <a:ext cx="8808642" cy="5003219"/>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Jonas, Ann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Où est maman Ourse?</a:t>
                      </a: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Didier Jeunesse</a:t>
                      </a:r>
                      <a:endParaRPr lang="fr-FR" sz="1200" b="0"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smtClean="0">
                          <a:solidFill>
                            <a:srgbClr val="000000"/>
                          </a:solidFill>
                          <a:effectLst/>
                          <a:latin typeface="Arial"/>
                        </a:rPr>
                        <a:t>2 - 3</a:t>
                      </a:r>
                      <a:endParaRPr lang="fr-FR" sz="1200" b="0" i="0" u="none" strike="noStrike" dirty="0">
                        <a:solidFill>
                          <a:srgbClr val="000000"/>
                        </a:solidFill>
                        <a:effectLst/>
                        <a:latin typeface="Arial"/>
                      </a:endParaRPr>
                    </a:p>
                  </a:txBody>
                  <a:tcPr marL="9525" marR="9525" marT="9525" marB="0" anchor="ctr"/>
                </a:tc>
              </a:tr>
              <a:tr h="451088">
                <a:tc>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Kalan, Robert</a:t>
                      </a:r>
                    </a:p>
                  </a:txBody>
                  <a:tcPr marL="9525" marR="9525" marT="9525" marB="0" anchor="ctr"/>
                </a:tc>
                <a:tc>
                  <a:txBody>
                    <a:bodyPr/>
                    <a:lstStyle/>
                    <a:p>
                      <a:pPr algn="l" fontAlgn="ctr"/>
                      <a:r>
                        <a:rPr lang="fr-FR" sz="1200" b="0" i="0" u="none" strike="noStrike">
                          <a:solidFill>
                            <a:srgbClr val="000000"/>
                          </a:solidFill>
                          <a:effectLst/>
                          <a:latin typeface="Arial"/>
                        </a:rPr>
                        <a:t>Crew, Donald</a:t>
                      </a:r>
                    </a:p>
                  </a:txBody>
                  <a:tcPr marL="9525" marR="9525" marT="9525" marB="0" anchor="ctr"/>
                </a:tc>
                <a:tc>
                  <a:txBody>
                    <a:bodyPr/>
                    <a:lstStyle/>
                    <a:p>
                      <a:pPr algn="l" fontAlgn="ctr"/>
                      <a:r>
                        <a:rPr lang="fr-FR" sz="1200" b="0" i="0" u="none" strike="noStrike" dirty="0" smtClean="0">
                          <a:solidFill>
                            <a:srgbClr val="000000"/>
                          </a:solidFill>
                          <a:effectLst/>
                          <a:latin typeface="Arial"/>
                        </a:rPr>
                        <a:t>Mer bleue</a:t>
                      </a: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Kaléidoscope</a:t>
                      </a:r>
                      <a:endParaRPr lang="fr-FR" sz="1200" b="0"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smtClean="0">
                          <a:solidFill>
                            <a:srgbClr val="000000"/>
                          </a:solidFill>
                          <a:effectLst/>
                          <a:latin typeface="Arial"/>
                        </a:rPr>
                        <a:t>3</a:t>
                      </a:r>
                      <a:r>
                        <a:rPr lang="fr-FR" sz="1200" b="0" i="0" u="none" strike="noStrike" baseline="0" dirty="0" smtClean="0">
                          <a:solidFill>
                            <a:srgbClr val="000000"/>
                          </a:solidFill>
                          <a:effectLst/>
                          <a:latin typeface="Arial"/>
                        </a:rPr>
                        <a:t> - 4</a:t>
                      </a:r>
                      <a:endParaRPr lang="fr-FR" sz="1200" b="0" i="0" u="none" strike="noStrike" dirty="0">
                        <a:solidFill>
                          <a:srgbClr val="000000"/>
                        </a:solidFill>
                        <a:effectLst/>
                        <a:latin typeface="Arial"/>
                      </a:endParaRP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Lambert, </a:t>
                      </a:r>
                      <a:r>
                        <a:rPr lang="fr-FR" sz="1200" b="0" i="0" u="none" strike="noStrike" dirty="0" smtClean="0">
                          <a:solidFill>
                            <a:srgbClr val="000000"/>
                          </a:solidFill>
                          <a:effectLst/>
                          <a:latin typeface="Arial"/>
                        </a:rPr>
                        <a:t>Anaïs</a:t>
                      </a:r>
                      <a:endParaRPr lang="fr-FR" sz="1200" b="0" i="0" u="none" strike="noStrike" dirty="0">
                        <a:solidFill>
                          <a:srgbClr val="000000"/>
                        </a:solidFill>
                        <a:effectLst/>
                        <a:latin typeface="Arial"/>
                      </a:endParaRP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Pas</a:t>
                      </a:r>
                      <a:r>
                        <a:rPr lang="fr-FR" sz="1200" b="0" i="0" u="none" strike="noStrike" baseline="0" dirty="0" smtClean="0">
                          <a:solidFill>
                            <a:srgbClr val="000000"/>
                          </a:solidFill>
                          <a:effectLst/>
                          <a:latin typeface="Arial"/>
                        </a:rPr>
                        <a:t> de géant</a:t>
                      </a: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Les Editions</a:t>
                      </a:r>
                      <a:r>
                        <a:rPr lang="fr-FR" sz="1200" b="0" i="0" u="none" strike="noStrike" baseline="0" dirty="0" smtClean="0">
                          <a:solidFill>
                            <a:srgbClr val="000000"/>
                          </a:solidFill>
                          <a:effectLst/>
                          <a:latin typeface="Arial"/>
                        </a:rPr>
                        <a:t> des Eléphants</a:t>
                      </a:r>
                      <a:endParaRPr lang="fr-FR" sz="1200" b="0"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a:solidFill>
                            <a:srgbClr val="000000"/>
                          </a:solidFill>
                          <a:effectLst/>
                          <a:latin typeface="Arial"/>
                        </a:rPr>
                        <a:t>2</a:t>
                      </a:r>
                    </a:p>
                  </a:txBody>
                  <a:tcPr marL="9525" marR="9525" marT="9525" marB="0" anchor="ctr"/>
                </a:tc>
              </a:tr>
              <a:tr h="423454">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Le Saux, Alain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boîte des papas 3 (volume 3 comprenant : </a:t>
                      </a:r>
                      <a:r>
                        <a:rPr lang="fr-FR" sz="1200" b="0" i="1" u="none" strike="noStrike">
                          <a:solidFill>
                            <a:srgbClr val="000000"/>
                          </a:solidFill>
                          <a:effectLst/>
                          <a:latin typeface="Arial"/>
                        </a:rPr>
                        <a:t>Papa m'embrasse ; Papa fait du patin ; L'oreiller de papa ; Papa est câlin</a:t>
                      </a:r>
                      <a:r>
                        <a:rPr lang="fr-FR" sz="1200" b="0" i="0" u="none" strike="noStrike">
                          <a:solidFill>
                            <a:srgbClr val="000000"/>
                          </a:solidFill>
                          <a:effectLst/>
                          <a:latin typeface="Arial"/>
                        </a:rPr>
                        <a:t>)</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dirty="0">
                          <a:solidFill>
                            <a:srgbClr val="000000"/>
                          </a:solidFill>
                          <a:effectLst/>
                          <a:latin typeface="Arial"/>
                        </a:rPr>
                        <a:t>2</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Monfreid, Dorothée de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Dodo</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r h="423454">
                <a:tc>
                  <a:txBody>
                    <a:bodyPr/>
                    <a:lstStyle/>
                    <a:p>
                      <a:endParaRPr lang="fr-FR" sz="1200" dirty="0">
                        <a:latin typeface="Arial"/>
                        <a:cs typeface="Arial"/>
                      </a:endParaRPr>
                    </a:p>
                  </a:txBody>
                  <a:tcPr/>
                </a:tc>
                <a:tc>
                  <a:txBody>
                    <a:bodyPr/>
                    <a:lstStyle/>
                    <a:p>
                      <a:pPr algn="l" fontAlgn="ctr"/>
                      <a:r>
                        <a:rPr lang="fr-FR" sz="1200" b="0" i="0" u="none" strike="noStrike" dirty="0">
                          <a:solidFill>
                            <a:srgbClr val="000000"/>
                          </a:solidFill>
                          <a:effectLst/>
                          <a:latin typeface="Arial"/>
                        </a:rPr>
                        <a:t>Morgenstern, Susie</a:t>
                      </a:r>
                    </a:p>
                  </a:txBody>
                  <a:tcPr marL="9525" marR="9525" marT="9525" marB="0" anchor="ctr"/>
                </a:tc>
                <a:tc>
                  <a:txBody>
                    <a:bodyPr/>
                    <a:lstStyle/>
                    <a:p>
                      <a:pPr algn="l" fontAlgn="ctr"/>
                      <a:r>
                        <a:rPr lang="fr-FR" sz="1200" b="0" i="0" u="none" strike="noStrike">
                          <a:solidFill>
                            <a:srgbClr val="000000"/>
                          </a:solidFill>
                          <a:effectLst/>
                          <a:latin typeface="Arial"/>
                        </a:rPr>
                        <a:t>Bronn, Theresa</a:t>
                      </a:r>
                    </a:p>
                  </a:txBody>
                  <a:tcPr marL="9525" marR="9525" marT="9525" marB="0" anchor="ctr"/>
                </a:tc>
                <a:tc>
                  <a:txBody>
                    <a:bodyPr/>
                    <a:lstStyle/>
                    <a:p>
                      <a:pPr algn="l" fontAlgn="ctr"/>
                      <a:r>
                        <a:rPr lang="fr-FR" sz="1200" b="0" i="0" u="none" strike="noStrike" dirty="0">
                          <a:solidFill>
                            <a:srgbClr val="000000"/>
                          </a:solidFill>
                          <a:effectLst/>
                          <a:latin typeface="Arial"/>
                        </a:rPr>
                        <a:t>Pas</a:t>
                      </a:r>
                    </a:p>
                  </a:txBody>
                  <a:tcPr marL="9525" marR="9525" marT="9525" marB="0" anchor="ctr"/>
                </a:tc>
                <a:tc>
                  <a:txBody>
                    <a:bodyPr/>
                    <a:lstStyle/>
                    <a:p>
                      <a:pPr algn="l" fontAlgn="ctr"/>
                      <a:r>
                        <a:rPr lang="fr-FR" sz="1200" b="0" i="0" u="none" strike="noStrike">
                          <a:solidFill>
                            <a:srgbClr val="000000"/>
                          </a:solidFill>
                          <a:effectLst/>
                          <a:latin typeface="Arial"/>
                        </a:rPr>
                        <a:t>Rouergue</a:t>
                      </a:r>
                    </a:p>
                  </a:txBody>
                  <a:tcPr marL="9525" marR="9525" marT="9525" marB="0" anchor="ctr"/>
                </a:tc>
                <a:tc>
                  <a:txBody>
                    <a:bodyPr/>
                    <a:lstStyle/>
                    <a:p>
                      <a:pPr algn="ctr" fontAlgn="ctr"/>
                      <a:r>
                        <a:rPr lang="fr-FR" sz="1200" b="0" i="0" u="none" strike="noStrike" dirty="0">
                          <a:solidFill>
                            <a:srgbClr val="000000"/>
                          </a:solidFill>
                          <a:effectLst/>
                          <a:latin typeface="Arial"/>
                        </a:rPr>
                        <a:t>1</a:t>
                      </a:r>
                    </a:p>
                  </a:txBody>
                  <a:tcPr marL="9525" marR="9525" marT="9525" marB="0" anchor="ctr"/>
                </a:tc>
              </a:tr>
              <a:tr h="423454">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Nakagawa, Chihiro</a:t>
                      </a:r>
                    </a:p>
                  </a:txBody>
                  <a:tcPr marL="9525" marR="9525" marT="9525" marB="0" anchor="ctr"/>
                </a:tc>
                <a:tc>
                  <a:txBody>
                    <a:bodyPr/>
                    <a:lstStyle/>
                    <a:p>
                      <a:pPr algn="l" fontAlgn="ctr"/>
                      <a:r>
                        <a:rPr lang="fr-FR" sz="1200" b="0" i="0" u="none" strike="noStrike">
                          <a:solidFill>
                            <a:srgbClr val="000000"/>
                          </a:solidFill>
                          <a:effectLst/>
                          <a:latin typeface="Arial"/>
                        </a:rPr>
                        <a:t>Koyose, Junji</a:t>
                      </a:r>
                    </a:p>
                  </a:txBody>
                  <a:tcPr marL="9525" marR="9525" marT="9525" marB="0" anchor="ctr"/>
                </a:tc>
                <a:tc>
                  <a:txBody>
                    <a:bodyPr/>
                    <a:lstStyle/>
                    <a:p>
                      <a:pPr algn="l" fontAlgn="ctr"/>
                      <a:r>
                        <a:rPr lang="fr-FR" sz="1200" b="0" i="0" u="none" strike="noStrike">
                          <a:solidFill>
                            <a:srgbClr val="000000"/>
                          </a:solidFill>
                          <a:effectLst/>
                          <a:latin typeface="Arial"/>
                        </a:rPr>
                        <a:t>Il faut sauver le petit chat !</a:t>
                      </a:r>
                    </a:p>
                  </a:txBody>
                  <a:tcPr marL="9525" marR="9525" marT="9525" marB="0" anchor="ctr"/>
                </a:tc>
                <a:tc>
                  <a:txBody>
                    <a:bodyPr/>
                    <a:lstStyle/>
                    <a:p>
                      <a:pPr algn="l" fontAlgn="ctr"/>
                      <a:r>
                        <a:rPr lang="fr-FR" sz="1200" b="0" i="0" u="none" strike="noStrike">
                          <a:solidFill>
                            <a:srgbClr val="000000"/>
                          </a:solidFill>
                          <a:effectLst/>
                          <a:latin typeface="Arial"/>
                        </a:rPr>
                        <a:t>Rue du monde</a:t>
                      </a:r>
                    </a:p>
                  </a:txBody>
                  <a:tcPr marL="9525" marR="9525" marT="9525" marB="0" anchor="ctr"/>
                </a:tc>
                <a:tc>
                  <a:txBody>
                    <a:bodyPr/>
                    <a:lstStyle/>
                    <a:p>
                      <a:pPr algn="ctr" fontAlgn="ctr"/>
                      <a:r>
                        <a:rPr lang="fr-FR" sz="1200" b="0" i="0" u="none" strike="noStrike" dirty="0">
                          <a:solidFill>
                            <a:srgbClr val="000000"/>
                          </a:solidFill>
                          <a:effectLst/>
                          <a:latin typeface="Arial"/>
                        </a:rPr>
                        <a:t>1</a:t>
                      </a:r>
                    </a:p>
                  </a:txBody>
                  <a:tcPr marL="9525" marR="9525" marT="9525" marB="0" anchor="ctr"/>
                </a:tc>
              </a:tr>
              <a:tr h="423454">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Nakawaki, Hatsue</a:t>
                      </a:r>
                    </a:p>
                  </a:txBody>
                  <a:tcPr marL="9525" marR="9525" marT="9525" marB="0" anchor="ctr"/>
                </a:tc>
                <a:tc>
                  <a:txBody>
                    <a:bodyPr/>
                    <a:lstStyle/>
                    <a:p>
                      <a:pPr algn="l" fontAlgn="ctr"/>
                      <a:r>
                        <a:rPr lang="fr-FR" sz="1200" b="0" i="0" u="none" strike="noStrike" dirty="0">
                          <a:solidFill>
                            <a:srgbClr val="000000"/>
                          </a:solidFill>
                          <a:effectLst/>
                          <a:latin typeface="Arial"/>
                        </a:rPr>
                        <a:t>Sakaï, Komako</a:t>
                      </a:r>
                    </a:p>
                  </a:txBody>
                  <a:tcPr marL="9525" marR="9525" marT="9525" marB="0" anchor="ctr"/>
                </a:tc>
                <a:tc>
                  <a:txBody>
                    <a:bodyPr/>
                    <a:lstStyle/>
                    <a:p>
                      <a:pPr algn="l" fontAlgn="ctr"/>
                      <a:r>
                        <a:rPr lang="fr-FR" sz="1200" b="0" i="0" u="none" strike="noStrike" dirty="0">
                          <a:solidFill>
                            <a:srgbClr val="000000"/>
                          </a:solidFill>
                          <a:effectLst/>
                          <a:latin typeface="Arial"/>
                        </a:rPr>
                        <a:t>Ne bouge pas !</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smtClean="0">
                          <a:solidFill>
                            <a:srgbClr val="000000"/>
                          </a:solidFill>
                          <a:effectLst/>
                          <a:latin typeface="Arial"/>
                        </a:rPr>
                        <a:t>Olafsdottir, Linda</a:t>
                      </a:r>
                      <a:endParaRPr lang="fr-FR" sz="1200" b="0" i="0" u="none" strike="noStrike" dirty="0">
                        <a:solidFill>
                          <a:srgbClr val="000000"/>
                        </a:solidFill>
                        <a:effectLst/>
                        <a:latin typeface="Arial"/>
                      </a:endParaRP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Jouer ?</a:t>
                      </a: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dirty="0">
                          <a:solidFill>
                            <a:srgbClr val="000000"/>
                          </a:solidFill>
                          <a:effectLst/>
                          <a:latin typeface="Arial"/>
                        </a:rPr>
                        <a:t>2</a:t>
                      </a:r>
                    </a:p>
                  </a:txBody>
                  <a:tcPr marL="9525" marR="9525" marT="9525" marB="0" anchor="ctr"/>
                </a:tc>
              </a:tr>
              <a:tr h="423454">
                <a:tc>
                  <a:txBody>
                    <a:bodyPr/>
                    <a:lstStyle/>
                    <a:p>
                      <a:endParaRPr lang="fr-FR" sz="1200" dirty="0">
                        <a:latin typeface="Arial"/>
                        <a:cs typeface="Arial"/>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effectLst/>
                          <a:latin typeface="Arial"/>
                        </a:rPr>
                        <a:t>Oury, Fleur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Premier matin</a:t>
                      </a:r>
                    </a:p>
                  </a:txBody>
                  <a:tcPr marL="9525" marR="9525" marT="9525" marB="0" anchor="ctr"/>
                </a:tc>
                <a:tc>
                  <a:txBody>
                    <a:bodyPr/>
                    <a:lstStyle/>
                    <a:p>
                      <a:pPr algn="l" fontAlgn="ctr"/>
                      <a:r>
                        <a:rPr lang="fr-FR" sz="1200" b="0" i="0" u="none" strike="noStrike">
                          <a:solidFill>
                            <a:srgbClr val="000000"/>
                          </a:solidFill>
                          <a:effectLst/>
                          <a:latin typeface="Arial"/>
                        </a:rPr>
                        <a:t>Les fourmis rouges</a:t>
                      </a:r>
                    </a:p>
                  </a:txBody>
                  <a:tcPr marL="9525" marR="9525" marT="9525" marB="0" anchor="ctr"/>
                </a:tc>
                <a:tc>
                  <a:txBody>
                    <a:bodyPr/>
                    <a:lstStyle/>
                    <a:p>
                      <a:pPr algn="ctr" fontAlgn="ctr"/>
                      <a:r>
                        <a:rPr lang="fr-FR" sz="1200" b="0" i="0" u="none" strike="noStrike" dirty="0">
                          <a:solidFill>
                            <a:srgbClr val="000000"/>
                          </a:solidFill>
                          <a:effectLst/>
                          <a:latin typeface="Arial"/>
                        </a:rPr>
                        <a:t>2</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847276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783261030"/>
              </p:ext>
            </p:extLst>
          </p:nvPr>
        </p:nvGraphicFramePr>
        <p:xfrm>
          <a:off x="186755" y="1363198"/>
          <a:ext cx="8808642" cy="3838720"/>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endParaRPr lang="fr-FR" sz="1200" dirty="0" smtClean="0">
                        <a:latin typeface="Arial"/>
                        <a:cs typeface="Arial"/>
                      </a:endParaRPr>
                    </a:p>
                  </a:txBody>
                  <a:tcPr/>
                </a:tc>
                <a:tc>
                  <a:txBody>
                    <a:bodyPr/>
                    <a:lstStyle/>
                    <a:p>
                      <a:pPr algn="l" fontAlgn="ctr"/>
                      <a:r>
                        <a:rPr lang="fr-FR" sz="1200" b="0" i="0" u="none" strike="noStrike">
                          <a:solidFill>
                            <a:srgbClr val="000000"/>
                          </a:solidFill>
                          <a:effectLst/>
                          <a:latin typeface="Arial"/>
                        </a:rPr>
                        <a:t>Poussier, Audrey</a:t>
                      </a:r>
                    </a:p>
                  </a:txBody>
                  <a:tcPr marL="9525" marR="9525" marT="9525" marB="0" anchor="ctr"/>
                </a:tc>
                <a:tc>
                  <a:txBody>
                    <a:bodyPr/>
                    <a:lstStyle/>
                    <a:p>
                      <a:pPr algn="l" fontAlgn="ctr"/>
                      <a:r>
                        <a:rPr lang="fr-FR" sz="1200" b="0" i="0" u="none" strike="noStrike">
                          <a:solidFill>
                            <a:srgbClr val="000000"/>
                          </a:solidFill>
                          <a:effectLst/>
                          <a:latin typeface="Arial"/>
                        </a:rPr>
                        <a:t>Poussier, Audrey</a:t>
                      </a:r>
                    </a:p>
                  </a:txBody>
                  <a:tcPr marL="9525" marR="9525" marT="9525" marB="0" anchor="ctr"/>
                </a:tc>
                <a:tc>
                  <a:txBody>
                    <a:bodyPr/>
                    <a:lstStyle/>
                    <a:p>
                      <a:pPr algn="l" fontAlgn="ctr"/>
                      <a:r>
                        <a:rPr lang="fr-FR" sz="1200" b="0" i="0" u="none" strike="noStrike">
                          <a:solidFill>
                            <a:srgbClr val="000000"/>
                          </a:solidFill>
                          <a:effectLst/>
                          <a:latin typeface="Arial"/>
                        </a:rPr>
                        <a:t>Mon pull</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51088">
                <a:tc>
                  <a:txBody>
                    <a:bodyPr/>
                    <a:lstStyle/>
                    <a:p>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Prescott, Simon</a:t>
                      </a:r>
                    </a:p>
                  </a:txBody>
                  <a:tcPr marL="9525" marR="9525" marT="9525" marB="0" anchor="ctr"/>
                </a:tc>
                <a:tc>
                  <a:txBody>
                    <a:bodyPr/>
                    <a:lstStyle/>
                    <a:p>
                      <a:pPr algn="l" fontAlgn="ctr"/>
                      <a:r>
                        <a:rPr lang="fr-FR" sz="1200" b="0" i="0" u="none" strike="noStrike">
                          <a:solidFill>
                            <a:srgbClr val="000000"/>
                          </a:solidFill>
                          <a:effectLst/>
                          <a:latin typeface="Arial"/>
                        </a:rPr>
                        <a:t>Prescott, Simon</a:t>
                      </a:r>
                    </a:p>
                  </a:txBody>
                  <a:tcPr marL="9525" marR="9525" marT="9525" marB="0" anchor="ctr"/>
                </a:tc>
                <a:tc>
                  <a:txBody>
                    <a:bodyPr/>
                    <a:lstStyle/>
                    <a:p>
                      <a:pPr algn="l" fontAlgn="ctr"/>
                      <a:r>
                        <a:rPr lang="fr-FR" sz="1200" b="0" i="0" u="none" strike="noStrike">
                          <a:solidFill>
                            <a:srgbClr val="000000"/>
                          </a:solidFill>
                          <a:effectLst/>
                          <a:latin typeface="Arial"/>
                        </a:rPr>
                        <a:t>Par une nuit très, très sombre</a:t>
                      </a:r>
                    </a:p>
                  </a:txBody>
                  <a:tcPr marL="9525" marR="9525" marT="9525" marB="0" anchor="ctr"/>
                </a:tc>
                <a:tc>
                  <a:txBody>
                    <a:bodyPr/>
                    <a:lstStyle/>
                    <a:p>
                      <a:pPr algn="l" fontAlgn="ctr"/>
                      <a:r>
                        <a:rPr lang="fr-FR" sz="1200" b="0" i="0" u="none" strike="noStrike">
                          <a:solidFill>
                            <a:srgbClr val="000000"/>
                          </a:solidFill>
                          <a:effectLst/>
                          <a:latin typeface="Arial"/>
                        </a:rPr>
                        <a:t>Minedition</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423454">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Ramon Alonso, José </a:t>
                      </a:r>
                    </a:p>
                  </a:txBody>
                  <a:tcPr marL="9525" marR="9525" marT="9525" marB="0" anchor="ctr"/>
                </a:tc>
                <a:tc>
                  <a:txBody>
                    <a:bodyPr/>
                    <a:lstStyle/>
                    <a:p>
                      <a:pPr algn="l" fontAlgn="ctr"/>
                      <a:r>
                        <a:rPr lang="fr-FR" sz="1200" b="0" i="0" u="none" strike="noStrike">
                          <a:solidFill>
                            <a:srgbClr val="000000"/>
                          </a:solidFill>
                          <a:effectLst/>
                          <a:latin typeface="Arial"/>
                        </a:rPr>
                        <a:t>Cobo, Lucia</a:t>
                      </a:r>
                    </a:p>
                  </a:txBody>
                  <a:tcPr marL="9525" marR="9525" marT="9525" marB="0" anchor="ctr"/>
                </a:tc>
                <a:tc>
                  <a:txBody>
                    <a:bodyPr/>
                    <a:lstStyle/>
                    <a:p>
                      <a:pPr algn="l" fontAlgn="ctr"/>
                      <a:r>
                        <a:rPr lang="fr-FR" sz="1200" b="0" i="0" u="none" strike="noStrike">
                          <a:solidFill>
                            <a:srgbClr val="000000"/>
                          </a:solidFill>
                          <a:effectLst/>
                          <a:latin typeface="Arial"/>
                        </a:rPr>
                        <a:t>L'ourse</a:t>
                      </a: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Rotraut, Susanne Berner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Tommy l'anniversaire</a:t>
                      </a:r>
                    </a:p>
                  </a:txBody>
                  <a:tcPr marL="9525" marR="9525" marT="9525" marB="0" anchor="ctr"/>
                </a:tc>
                <a:tc>
                  <a:txBody>
                    <a:bodyPr/>
                    <a:lstStyle/>
                    <a:p>
                      <a:pPr algn="l" fontAlgn="ctr"/>
                      <a:r>
                        <a:rPr lang="fr-FR" sz="1200" b="0" i="0" u="none" strike="noStrike">
                          <a:solidFill>
                            <a:srgbClr val="000000"/>
                          </a:solidFill>
                          <a:effectLst/>
                          <a:latin typeface="Arial"/>
                        </a:rPr>
                        <a:t>La joie de lire</a:t>
                      </a:r>
                    </a:p>
                  </a:txBody>
                  <a:tcPr marL="9525" marR="9525" marT="9525" marB="0" anchor="ctr"/>
                </a:tc>
                <a:tc>
                  <a:txBody>
                    <a:bodyPr/>
                    <a:lstStyle/>
                    <a:p>
                      <a:pPr algn="ctr" fontAlgn="ctr"/>
                      <a:r>
                        <a:rPr lang="fr-FR" sz="1200" b="0" i="0" u="none" strike="noStrike">
                          <a:solidFill>
                            <a:srgbClr val="000000"/>
                          </a:solidFill>
                          <a:effectLst/>
                          <a:latin typeface="Arial"/>
                        </a:rPr>
                        <a:t>2-3</a:t>
                      </a:r>
                    </a:p>
                  </a:txBody>
                  <a:tcPr marL="9525" marR="9525" marT="9525" marB="0" anchor="ctr"/>
                </a:tc>
              </a:tr>
              <a:tr h="423454">
                <a:tc>
                  <a:txBody>
                    <a:bodyPr/>
                    <a:lstStyle/>
                    <a:p>
                      <a:endParaRPr lang="fr-FR" sz="1200">
                        <a:latin typeface="Arial"/>
                        <a:cs typeface="Arial"/>
                      </a:endParaRPr>
                    </a:p>
                  </a:txBody>
                  <a:tcPr/>
                </a:tc>
                <a:tc>
                  <a:txBody>
                    <a:bodyPr/>
                    <a:lstStyle/>
                    <a:p>
                      <a:pPr algn="l" fontAlgn="ctr"/>
                      <a:r>
                        <a:rPr lang="fr-FR" sz="1200" b="0" i="0" u="none" strike="noStrike" dirty="0">
                          <a:solidFill>
                            <a:srgbClr val="000000"/>
                          </a:solidFill>
                          <a:effectLst/>
                          <a:latin typeface="Arial"/>
                        </a:rPr>
                        <a:t>Sakaï, Komako</a:t>
                      </a:r>
                    </a:p>
                  </a:txBody>
                  <a:tcPr marL="9525" marR="9525" marT="9525" marB="0" anchor="ctr"/>
                </a:tc>
                <a:tc>
                  <a:txBody>
                    <a:bodyPr/>
                    <a:lstStyle/>
                    <a:p>
                      <a:pPr algn="l" fontAlgn="ctr"/>
                      <a:r>
                        <a:rPr lang="fr-FR" sz="1200" b="0" i="0" u="none" strike="noStrike">
                          <a:solidFill>
                            <a:srgbClr val="000000"/>
                          </a:solidFill>
                          <a:effectLst/>
                          <a:latin typeface="Arial"/>
                        </a:rPr>
                        <a:t>Kato, Yukiko</a:t>
                      </a:r>
                    </a:p>
                  </a:txBody>
                  <a:tcPr marL="9525" marR="9525" marT="9525" marB="0" anchor="ctr"/>
                </a:tc>
                <a:tc>
                  <a:txBody>
                    <a:bodyPr/>
                    <a:lstStyle/>
                    <a:p>
                      <a:pPr algn="l" fontAlgn="ctr"/>
                      <a:r>
                        <a:rPr lang="fr-FR" sz="1200" b="0" i="0" u="none" strike="noStrike" dirty="0">
                          <a:solidFill>
                            <a:srgbClr val="000000"/>
                          </a:solidFill>
                          <a:effectLst/>
                          <a:latin typeface="Arial"/>
                        </a:rPr>
                        <a:t>Dans l'herbe</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Solotareff, Grégoire</a:t>
                      </a:r>
                    </a:p>
                  </a:txBody>
                  <a:tcPr marL="9525" marR="9525" marT="9525" marB="0" anchor="ctr"/>
                </a:tc>
                <a:tc>
                  <a:txBody>
                    <a:bodyPr/>
                    <a:lstStyle/>
                    <a:p>
                      <a:pPr algn="l" fontAlgn="ctr"/>
                      <a:r>
                        <a:rPr lang="fr-FR" sz="1200" b="0" i="0" u="none" strike="noStrike">
                          <a:solidFill>
                            <a:srgbClr val="000000"/>
                          </a:solidFill>
                          <a:effectLst/>
                          <a:latin typeface="Arial"/>
                        </a:rPr>
                        <a:t>Solotareff, Grégoire</a:t>
                      </a:r>
                    </a:p>
                  </a:txBody>
                  <a:tcPr marL="9525" marR="9525" marT="9525" marB="0" anchor="ctr"/>
                </a:tc>
                <a:tc>
                  <a:txBody>
                    <a:bodyPr/>
                    <a:lstStyle/>
                    <a:p>
                      <a:pPr algn="l" fontAlgn="ctr"/>
                      <a:r>
                        <a:rPr lang="fr-FR" sz="1200" b="0" i="0" u="none" strike="noStrike">
                          <a:solidFill>
                            <a:srgbClr val="000000"/>
                          </a:solidFill>
                          <a:effectLst/>
                          <a:latin typeface="Arial"/>
                        </a:rPr>
                        <a:t>Amour-caillou</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r>
                        <a:rPr lang="fr-FR" sz="1200" dirty="0" smtClean="0">
                          <a:latin typeface="Arial"/>
                          <a:cs typeface="Arial"/>
                        </a:rPr>
                        <a:t>C</a:t>
                      </a:r>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Van Laan, Nancy</a:t>
                      </a:r>
                    </a:p>
                  </a:txBody>
                  <a:tcPr marL="9525" marR="9525" marT="9525" marB="0" anchor="ctr"/>
                </a:tc>
                <a:tc>
                  <a:txBody>
                    <a:bodyPr/>
                    <a:lstStyle/>
                    <a:p>
                      <a:pPr algn="l" fontAlgn="ctr"/>
                      <a:r>
                        <a:rPr lang="fr-FR" sz="1200" b="0" i="0" u="none" strike="noStrike">
                          <a:solidFill>
                            <a:srgbClr val="000000"/>
                          </a:solidFill>
                          <a:effectLst/>
                          <a:latin typeface="Arial"/>
                        </a:rPr>
                        <a:t>Russo, Marisabina</a:t>
                      </a:r>
                    </a:p>
                  </a:txBody>
                  <a:tcPr marL="9525" marR="9525" marT="9525" marB="0" anchor="ctr"/>
                </a:tc>
                <a:tc>
                  <a:txBody>
                    <a:bodyPr/>
                    <a:lstStyle/>
                    <a:p>
                      <a:pPr algn="l" fontAlgn="ctr"/>
                      <a:r>
                        <a:rPr lang="fr-FR" sz="1200" b="0" i="0" u="none" strike="noStrike">
                          <a:solidFill>
                            <a:srgbClr val="000000"/>
                          </a:solidFill>
                          <a:effectLst/>
                          <a:latin typeface="Arial"/>
                        </a:rPr>
                        <a:t>Le beau ver dodu</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423454">
                <a:tc>
                  <a:txBody>
                    <a:bodyPr/>
                    <a:lstStyle/>
                    <a:p>
                      <a:r>
                        <a:rPr lang="fr-FR" sz="1200" dirty="0" smtClean="0">
                          <a:latin typeface="Arial"/>
                          <a:cs typeface="Arial"/>
                        </a:rPr>
                        <a:t>C</a:t>
                      </a:r>
                      <a:endParaRPr lang="fr-FR" sz="1200" dirty="0">
                        <a:latin typeface="Arial"/>
                        <a:cs typeface="Arial"/>
                      </a:endParaRPr>
                    </a:p>
                  </a:txBody>
                  <a:tcPr/>
                </a:tc>
                <a:tc>
                  <a:txBody>
                    <a:bodyPr/>
                    <a:lstStyle/>
                    <a:p>
                      <a:pPr algn="l" fontAlgn="ctr"/>
                      <a:r>
                        <a:rPr lang="fr-FR" sz="1200" b="0" i="0" u="none" strike="noStrike">
                          <a:solidFill>
                            <a:srgbClr val="000000"/>
                          </a:solidFill>
                          <a:effectLst/>
                          <a:latin typeface="Arial"/>
                        </a:rPr>
                        <a:t>Wise Brown, Margaret </a:t>
                      </a:r>
                    </a:p>
                  </a:txBody>
                  <a:tcPr marL="9525" marR="9525" marT="9525" marB="0" anchor="ctr"/>
                </a:tc>
                <a:tc>
                  <a:txBody>
                    <a:bodyPr/>
                    <a:lstStyle/>
                    <a:p>
                      <a:pPr algn="l" fontAlgn="ctr"/>
                      <a:r>
                        <a:rPr lang="fr-FR" sz="1200" b="0" i="0" u="none" strike="noStrike">
                          <a:solidFill>
                            <a:srgbClr val="000000"/>
                          </a:solidFill>
                          <a:effectLst/>
                          <a:latin typeface="Arial"/>
                        </a:rPr>
                        <a:t>Hurd, Clement</a:t>
                      </a:r>
                    </a:p>
                  </a:txBody>
                  <a:tcPr marL="9525" marR="9525" marT="9525" marB="0" anchor="ctr"/>
                </a:tc>
                <a:tc>
                  <a:txBody>
                    <a:bodyPr/>
                    <a:lstStyle/>
                    <a:p>
                      <a:pPr algn="l" fontAlgn="ctr"/>
                      <a:r>
                        <a:rPr lang="fr-FR" sz="1200" b="0" i="0" u="none" strike="noStrike">
                          <a:solidFill>
                            <a:srgbClr val="000000"/>
                          </a:solidFill>
                          <a:effectLst/>
                          <a:latin typeface="Arial"/>
                        </a:rPr>
                        <a:t>Bonsoir Lune</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dirty="0">
                          <a:solidFill>
                            <a:srgbClr val="000000"/>
                          </a:solidFill>
                          <a:effectLst/>
                          <a:latin typeface="Arial"/>
                        </a:rPr>
                        <a:t>4</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64616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2425" y="3038564"/>
            <a:ext cx="8439150" cy="1200329"/>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Ces </a:t>
            </a:r>
            <a:r>
              <a:rPr lang="fr-FR" dirty="0">
                <a:latin typeface="Arial" panose="020B0604020202020204" pitchFamily="34" charset="0"/>
                <a:cs typeface="Arial" panose="020B0604020202020204" pitchFamily="34" charset="0"/>
              </a:rPr>
              <a:t>récits relèvent souvent de formes canoniques fréquentes dans la littérature, de stéréotypes de personnages et d’actions, de relations logiques et chronologiques accessibles, d’expériences fictionnelles envisageables pour un jeune enfant. </a:t>
            </a:r>
          </a:p>
        </p:txBody>
      </p:sp>
      <p:sp>
        <p:nvSpPr>
          <p:cNvPr id="3" name="ZoneTexte 2"/>
          <p:cNvSpPr txBox="1"/>
          <p:nvPr/>
        </p:nvSpPr>
        <p:spPr>
          <a:xfrm>
            <a:off x="185737" y="200025"/>
            <a:ext cx="8605838" cy="1200329"/>
          </a:xfrm>
          <a:prstGeom prst="rect">
            <a:avLst/>
          </a:prstGeom>
          <a:noFill/>
        </p:spPr>
        <p:txBody>
          <a:bodyPr wrap="square" rtlCol="0">
            <a:spAutoFit/>
          </a:bodyPr>
          <a:lstStyle/>
          <a:p>
            <a:pPr algn="ctr"/>
            <a:r>
              <a:rPr lang="fr-FR" sz="3600" dirty="0" smtClean="0">
                <a:solidFill>
                  <a:schemeClr val="bg1"/>
                </a:solidFill>
                <a:latin typeface="Arial"/>
                <a:cs typeface="Arial"/>
              </a:rPr>
              <a:t>2.3.2 </a:t>
            </a:r>
            <a:r>
              <a:rPr lang="fr-FR" sz="3600" dirty="0">
                <a:solidFill>
                  <a:schemeClr val="bg1"/>
                </a:solidFill>
                <a:latin typeface="Arial"/>
                <a:cs typeface="Arial"/>
              </a:rPr>
              <a:t>Entrer dans le récit avec des </a:t>
            </a:r>
            <a:r>
              <a:rPr lang="fr-FR" sz="3600" dirty="0" smtClean="0">
                <a:solidFill>
                  <a:schemeClr val="bg1"/>
                </a:solidFill>
                <a:latin typeface="Arial"/>
                <a:cs typeface="Arial"/>
              </a:rPr>
              <a:t>récits simples</a:t>
            </a:r>
            <a:endParaRPr lang="fr-FR" sz="3600" dirty="0">
              <a:solidFill>
                <a:schemeClr val="bg1"/>
              </a:solidFill>
              <a:latin typeface="Arial"/>
              <a:cs typeface="Arial"/>
            </a:endParaRPr>
          </a:p>
        </p:txBody>
      </p:sp>
    </p:spTree>
    <p:extLst>
      <p:ext uri="{BB962C8B-B14F-4D97-AF65-F5344CB8AC3E}">
        <p14:creationId xmlns:p14="http://schemas.microsoft.com/office/powerpoint/2010/main" val="38704088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7935" t="-6155" r="-5679" b="-1"/>
          <a:stretch/>
        </p:blipFill>
        <p:spPr>
          <a:xfrm>
            <a:off x="2600325" y="1304925"/>
            <a:ext cx="1565476" cy="1910703"/>
          </a:xfrm>
        </p:spPr>
      </p:pic>
      <p:pic>
        <p:nvPicPr>
          <p:cNvPr id="9" name="Espace réservé pour une image  8">
            <a:hlinkClick r:id="rId3"/>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val="0"/>
              </a:ext>
            </a:extLst>
          </a:blip>
          <a:srcRect l="-18553" t="-3457" r="-22672" b="-1"/>
          <a:stretch/>
        </p:blipFill>
        <p:spPr>
          <a:xfrm>
            <a:off x="647700" y="676274"/>
            <a:ext cx="1952625" cy="1651765"/>
          </a:xfrm>
        </p:spPr>
      </p:pic>
      <p:sp>
        <p:nvSpPr>
          <p:cNvPr id="8" name="ZoneTexte 7"/>
          <p:cNvSpPr txBox="1"/>
          <p:nvPr/>
        </p:nvSpPr>
        <p:spPr>
          <a:xfrm>
            <a:off x="4667250" y="306638"/>
            <a:ext cx="4076700" cy="1754326"/>
          </a:xfrm>
          <a:prstGeom prst="rect">
            <a:avLst/>
          </a:prstGeom>
          <a:noFill/>
        </p:spPr>
        <p:txBody>
          <a:bodyPr wrap="square" rtlCol="0">
            <a:spAutoFit/>
          </a:bodyPr>
          <a:lstStyle/>
          <a:p>
            <a:r>
              <a:rPr lang="fr-FR" sz="3600" dirty="0" smtClean="0">
                <a:latin typeface="Arial"/>
                <a:cs typeface="Arial"/>
              </a:rPr>
              <a:t>2.3.2 Entrer dans le récit avec des récits simples</a:t>
            </a:r>
            <a:endParaRPr lang="fr-FR" sz="3600" dirty="0">
              <a:latin typeface="Arial"/>
              <a:cs typeface="Arial"/>
            </a:endParaRPr>
          </a:p>
        </p:txBody>
      </p:sp>
      <p:pic>
        <p:nvPicPr>
          <p:cNvPr id="6" name="Espace réservé pour une image  9"/>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1884876" y="3324225"/>
            <a:ext cx="1658423" cy="1676400"/>
          </a:xfrm>
        </p:spPr>
      </p:pic>
      <p:pic>
        <p:nvPicPr>
          <p:cNvPr id="7" name="Espace réservé pour une image  9"/>
          <p:cNvPicPr>
            <a:picLocks noGrp="1" noChangeAspect="1"/>
          </p:cNvPicPr>
          <p:nvPr>
            <p:ph type="pic" sz="quarter" idx="13"/>
          </p:nvPr>
        </p:nvPicPr>
        <p:blipFill>
          <a:blip r:embed="rId6" cstate="email">
            <a:extLst>
              <a:ext uri="{28A0092B-C50C-407E-A947-70E740481C1C}">
                <a14:useLocalDpi xmlns:a14="http://schemas.microsoft.com/office/drawing/2010/main" val="0"/>
              </a:ext>
            </a:extLst>
          </a:blip>
          <a:stretch>
            <a:fillRect/>
          </a:stretch>
        </p:blipFill>
        <p:spPr>
          <a:xfrm>
            <a:off x="328224" y="2151668"/>
            <a:ext cx="1600281" cy="1609694"/>
          </a:xfrm>
        </p:spPr>
      </p:pic>
      <p:pic>
        <p:nvPicPr>
          <p:cNvPr id="11" name="Espace réservé pour une image  9"/>
          <p:cNvPicPr>
            <a:picLocks noGrp="1" noChangeAspect="1"/>
          </p:cNvPicPr>
          <p:nvPr>
            <p:ph type="pic" sz="quarter" idx="13"/>
          </p:nvPr>
        </p:nvPicPr>
        <p:blipFill>
          <a:blip r:embed="rId7" cstate="email">
            <a:extLst>
              <a:ext uri="{28A0092B-C50C-407E-A947-70E740481C1C}">
                <a14:useLocalDpi xmlns:a14="http://schemas.microsoft.com/office/drawing/2010/main" val="0"/>
              </a:ext>
            </a:extLst>
          </a:blip>
          <a:stretch>
            <a:fillRect/>
          </a:stretch>
        </p:blipFill>
        <p:spPr>
          <a:xfrm>
            <a:off x="2956922" y="4857750"/>
            <a:ext cx="1695968" cy="1676400"/>
          </a:xfrm>
        </p:spPr>
      </p:pic>
      <p:pic>
        <p:nvPicPr>
          <p:cNvPr id="12" name="Espace réservé pour une image  9"/>
          <p:cNvPicPr>
            <a:picLocks noGrp="1" noChangeAspect="1"/>
          </p:cNvPicPr>
          <p:nvPr>
            <p:ph type="pic" sz="quarter" idx="13"/>
          </p:nvPr>
        </p:nvPicPr>
        <p:blipFill>
          <a:blip r:embed="rId8" cstate="email">
            <a:extLst>
              <a:ext uri="{28A0092B-C50C-407E-A947-70E740481C1C}">
                <a14:useLocalDpi xmlns:a14="http://schemas.microsoft.com/office/drawing/2010/main" val="0"/>
              </a:ext>
            </a:extLst>
          </a:blip>
          <a:stretch>
            <a:fillRect/>
          </a:stretch>
        </p:blipFill>
        <p:spPr>
          <a:xfrm>
            <a:off x="7069211" y="3215628"/>
            <a:ext cx="1845522" cy="2096513"/>
          </a:xfrm>
        </p:spPr>
      </p:pic>
      <p:pic>
        <p:nvPicPr>
          <p:cNvPr id="13" name="Espace réservé pour une image  9"/>
          <p:cNvPicPr>
            <a:picLocks noGrp="1" noChangeAspect="1"/>
          </p:cNvPicPr>
          <p:nvPr>
            <p:ph type="pic" sz="quarter" idx="13"/>
          </p:nvPr>
        </p:nvPicPr>
        <p:blipFill>
          <a:blip r:embed="rId9" cstate="email">
            <a:extLst>
              <a:ext uri="{28A0092B-C50C-407E-A947-70E740481C1C}">
                <a14:useLocalDpi xmlns:a14="http://schemas.microsoft.com/office/drawing/2010/main" val="0"/>
              </a:ext>
            </a:extLst>
          </a:blip>
          <a:stretch>
            <a:fillRect/>
          </a:stretch>
        </p:blipFill>
        <p:spPr>
          <a:xfrm>
            <a:off x="4949828" y="4410075"/>
            <a:ext cx="1755772" cy="2028825"/>
          </a:xfrm>
        </p:spPr>
      </p:pic>
      <p:pic>
        <p:nvPicPr>
          <p:cNvPr id="14" name="Espace réservé pour une image  9"/>
          <p:cNvPicPr>
            <a:picLocks noGrp="1" noChangeAspect="1"/>
          </p:cNvPicPr>
          <p:nvPr>
            <p:ph type="pic" sz="quarter" idx="13"/>
          </p:nvPr>
        </p:nvPicPr>
        <p:blipFill>
          <a:blip r:embed="rId10" cstate="email">
            <a:extLst>
              <a:ext uri="{28A0092B-C50C-407E-A947-70E740481C1C}">
                <a14:useLocalDpi xmlns:a14="http://schemas.microsoft.com/office/drawing/2010/main" val="0"/>
              </a:ext>
            </a:extLst>
          </a:blip>
          <a:stretch>
            <a:fillRect/>
          </a:stretch>
        </p:blipFill>
        <p:spPr>
          <a:xfrm>
            <a:off x="222868" y="4410075"/>
            <a:ext cx="1898508" cy="1924050"/>
          </a:xfrm>
        </p:spPr>
      </p:pic>
      <p:pic>
        <p:nvPicPr>
          <p:cNvPr id="15" name="Espace réservé pour une image  9"/>
          <p:cNvPicPr>
            <a:picLocks noGrp="1" noChangeAspect="1"/>
          </p:cNvPicPr>
          <p:nvPr>
            <p:ph type="pic" sz="quarter" idx="13"/>
          </p:nvPr>
        </p:nvPicPr>
        <p:blipFill rotWithShape="1">
          <a:blip r:embed="rId11" cstate="email">
            <a:extLst>
              <a:ext uri="{28A0092B-C50C-407E-A947-70E740481C1C}">
                <a14:useLocalDpi xmlns:a14="http://schemas.microsoft.com/office/drawing/2010/main" val="0"/>
              </a:ext>
            </a:extLst>
          </a:blip>
          <a:srcRect l="-1" r="-4965"/>
          <a:stretch/>
        </p:blipFill>
        <p:spPr>
          <a:xfrm>
            <a:off x="6170614" y="1985921"/>
            <a:ext cx="1724688" cy="1676400"/>
          </a:xfrm>
        </p:spPr>
      </p:pic>
      <p:pic>
        <p:nvPicPr>
          <p:cNvPr id="16" name="Espace réservé pour une image  9"/>
          <p:cNvPicPr>
            <a:picLocks noGrp="1" noChangeAspect="1"/>
          </p:cNvPicPr>
          <p:nvPr>
            <p:ph type="pic" sz="quarter" idx="13"/>
          </p:nvPr>
        </p:nvPicPr>
        <p:blipFill rotWithShape="1">
          <a:blip r:embed="rId12" cstate="email">
            <a:extLst>
              <a:ext uri="{28A0092B-C50C-407E-A947-70E740481C1C}">
                <a14:useLocalDpi xmlns:a14="http://schemas.microsoft.com/office/drawing/2010/main" val="0"/>
              </a:ext>
            </a:extLst>
          </a:blip>
          <a:srcRect l="6541" t="1" r="-1223" b="-278"/>
          <a:stretch/>
        </p:blipFill>
        <p:spPr>
          <a:xfrm>
            <a:off x="4165801" y="2295466"/>
            <a:ext cx="1930199" cy="2057517"/>
          </a:xfrm>
        </p:spPr>
      </p:pic>
      <p:pic>
        <p:nvPicPr>
          <p:cNvPr id="17" name="Espace réservé pour une image  9"/>
          <p:cNvPicPr>
            <a:picLocks noGrp="1" noChangeAspect="1"/>
          </p:cNvPicPr>
          <p:nvPr>
            <p:ph type="pic" sz="quarter" idx="13"/>
          </p:nvPr>
        </p:nvPicPr>
        <p:blipFill>
          <a:blip r:embed="rId13" cstate="email">
            <a:extLst>
              <a:ext uri="{28A0092B-C50C-407E-A947-70E740481C1C}">
                <a14:useLocalDpi xmlns:a14="http://schemas.microsoft.com/office/drawing/2010/main" val="0"/>
              </a:ext>
            </a:extLst>
          </a:blip>
          <a:stretch>
            <a:fillRect/>
          </a:stretch>
        </p:blipFill>
        <p:spPr>
          <a:xfrm>
            <a:off x="6889745" y="5000625"/>
            <a:ext cx="1539879" cy="1888816"/>
          </a:xfrm>
        </p:spPr>
      </p:pic>
    </p:spTree>
    <p:extLst>
      <p:ext uri="{BB962C8B-B14F-4D97-AF65-F5344CB8AC3E}">
        <p14:creationId xmlns:p14="http://schemas.microsoft.com/office/powerpoint/2010/main" val="1535619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56413747"/>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dirty="0">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Aylesworth, Jim</a:t>
                      </a:r>
                    </a:p>
                  </a:txBody>
                  <a:tcPr marL="9525" marR="9525" marT="9525" marB="0" anchor="ctr"/>
                </a:tc>
                <a:tc>
                  <a:txBody>
                    <a:bodyPr/>
                    <a:lstStyle/>
                    <a:p>
                      <a:pPr algn="l" fontAlgn="ctr"/>
                      <a:r>
                        <a:rPr lang="fr-FR" sz="1200" b="0" i="0" u="none" strike="noStrike">
                          <a:solidFill>
                            <a:srgbClr val="000000"/>
                          </a:solidFill>
                          <a:effectLst/>
                          <a:latin typeface="Arial"/>
                        </a:rPr>
                        <a:t>McClintock, Barbara</a:t>
                      </a:r>
                    </a:p>
                  </a:txBody>
                  <a:tcPr marL="9525" marR="9525" marT="9525" marB="0" anchor="ctr"/>
                </a:tc>
                <a:tc>
                  <a:txBody>
                    <a:bodyPr/>
                    <a:lstStyle/>
                    <a:p>
                      <a:pPr algn="l" fontAlgn="ctr"/>
                      <a:r>
                        <a:rPr lang="fr-FR" sz="1200" b="0" i="0" u="none" strike="noStrike">
                          <a:solidFill>
                            <a:srgbClr val="000000"/>
                          </a:solidFill>
                          <a:effectLst/>
                          <a:latin typeface="Arial"/>
                        </a:rPr>
                        <a:t>Le Bonhomme de pain d'épice</a:t>
                      </a:r>
                      <a:r>
                        <a:rPr lang="fr-FR" sz="2600" b="0" i="0" u="none" strike="noStrike">
                          <a:solidFill>
                            <a:srgbClr val="33CC33"/>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Circonflexe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51088">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Barrett, Judi </a:t>
                      </a:r>
                    </a:p>
                  </a:txBody>
                  <a:tcPr marL="9525" marR="9525" marT="9525" marB="0" anchor="ctr"/>
                </a:tc>
                <a:tc>
                  <a:txBody>
                    <a:bodyPr/>
                    <a:lstStyle/>
                    <a:p>
                      <a:pPr algn="l" fontAlgn="ctr"/>
                      <a:r>
                        <a:rPr lang="fr-FR" sz="1200" b="0" i="0" u="none" strike="noStrike">
                          <a:solidFill>
                            <a:srgbClr val="000000"/>
                          </a:solidFill>
                          <a:effectLst/>
                          <a:latin typeface="Arial"/>
                        </a:rPr>
                        <a:t>Barrett, Ron</a:t>
                      </a:r>
                    </a:p>
                  </a:txBody>
                  <a:tcPr marL="9525" marR="9525" marT="9525" marB="0" anchor="ctr"/>
                </a:tc>
                <a:tc>
                  <a:txBody>
                    <a:bodyPr/>
                    <a:lstStyle/>
                    <a:p>
                      <a:pPr algn="l" fontAlgn="ctr"/>
                      <a:r>
                        <a:rPr lang="fr-FR" sz="1200" b="0" i="0" u="none" strike="noStrike">
                          <a:solidFill>
                            <a:srgbClr val="000000"/>
                          </a:solidFill>
                          <a:effectLst/>
                          <a:latin typeface="Arial"/>
                        </a:rPr>
                        <a:t>Il ne faut pas habiller les animaux</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Battut, </a:t>
                      </a:r>
                      <a:r>
                        <a:rPr lang="fr-FR" sz="1200" b="0" i="0" u="none" strike="noStrike" dirty="0" smtClean="0">
                          <a:solidFill>
                            <a:srgbClr val="000000"/>
                          </a:solidFill>
                          <a:effectLst/>
                          <a:latin typeface="Arial"/>
                        </a:rPr>
                        <a:t>Éric</a:t>
                      </a:r>
                      <a:endParaRPr lang="fr-FR" sz="1200" b="0" i="0" u="none" strike="noStrike" dirty="0">
                        <a:solidFill>
                          <a:srgbClr val="000000"/>
                        </a:solidFill>
                        <a:effectLst/>
                        <a:latin typeface="Arial"/>
                      </a:endParaRP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petite boîte</a:t>
                      </a: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Boujon, Claude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Bon appétit ! Monsieur lapin</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dirty="0">
                          <a:solidFill>
                            <a:srgbClr val="000000"/>
                          </a:solidFill>
                          <a:effectLst/>
                          <a:latin typeface="Arial"/>
                        </a:rPr>
                        <a:t>Broutin, Alain</a:t>
                      </a:r>
                    </a:p>
                  </a:txBody>
                  <a:tcPr marL="9525" marR="9525" marT="9525" marB="0" anchor="ctr"/>
                </a:tc>
                <a:tc>
                  <a:txBody>
                    <a:bodyPr/>
                    <a:lstStyle/>
                    <a:p>
                      <a:pPr algn="l" fontAlgn="ctr"/>
                      <a:r>
                        <a:rPr lang="fr-FR" sz="1200" b="0" i="0" u="none" strike="noStrike" dirty="0">
                          <a:solidFill>
                            <a:srgbClr val="000000"/>
                          </a:solidFill>
                          <a:effectLst/>
                          <a:latin typeface="Arial"/>
                        </a:rPr>
                        <a:t>Stehr, Frédéric</a:t>
                      </a:r>
                    </a:p>
                  </a:txBody>
                  <a:tcPr marL="9525" marR="9525" marT="9525" marB="0" anchor="ctr"/>
                </a:tc>
                <a:tc>
                  <a:txBody>
                    <a:bodyPr/>
                    <a:lstStyle/>
                    <a:p>
                      <a:pPr algn="l" fontAlgn="ctr"/>
                      <a:r>
                        <a:rPr lang="fr-FR" sz="1200" b="0" i="0" u="none" strike="noStrike">
                          <a:solidFill>
                            <a:srgbClr val="000000"/>
                          </a:solidFill>
                          <a:effectLst/>
                          <a:latin typeface="Arial"/>
                        </a:rPr>
                        <a:t>Calinours se réveille</a:t>
                      </a:r>
                    </a:p>
                  </a:txBody>
                  <a:tcPr marL="9525" marR="9525" marT="9525" marB="0" anchor="ctr"/>
                </a:tc>
                <a:tc>
                  <a:txBody>
                    <a:bodyPr/>
                    <a:lstStyle/>
                    <a:p>
                      <a:pPr algn="l" fontAlgn="ctr"/>
                      <a:r>
                        <a:rPr lang="fr-FR" sz="1200" b="0" i="0" u="none" strike="noStrike">
                          <a:solidFill>
                            <a:srgbClr val="000000"/>
                          </a:solidFill>
                          <a:effectLst/>
                          <a:latin typeface="Arial"/>
                        </a:rPr>
                        <a:t>L'</a:t>
                      </a:r>
                      <a:r>
                        <a:rPr lang="fr-FR" sz="1200" b="0" i="0" u="none" strike="noStrike">
                          <a:solidFill>
                            <a:srgbClr val="000000"/>
                          </a:solidFill>
                          <a:effectLst/>
                          <a:latin typeface="Calibri"/>
                        </a:rPr>
                        <a:t>é</a:t>
                      </a:r>
                      <a:r>
                        <a:rPr lang="fr-FR" sz="1200" b="0" i="0" u="none" strike="noStrike">
                          <a:solidFill>
                            <a:srgbClr val="000000"/>
                          </a:solidFill>
                          <a:effectLst/>
                          <a:latin typeface="Arial"/>
                        </a:rPr>
                        <a:t>cole des loisirs</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Brown, Ruth</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Une histoire sombre, très sombre</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dirty="0">
                          <a:solidFill>
                            <a:srgbClr val="000000"/>
                          </a:solidFill>
                          <a:effectLst/>
                          <a:latin typeface="Arial"/>
                        </a:rPr>
                        <a:t>Burningham, John</a:t>
                      </a:r>
                    </a:p>
                  </a:txBody>
                  <a:tcPr marL="9525" marR="9525" marT="9525" marB="0" anchor="ctr"/>
                </a:tc>
                <a:tc>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Le panier de Stéphane</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De Lestrade, Agnès</a:t>
                      </a:r>
                    </a:p>
                  </a:txBody>
                  <a:tcPr marL="9525" marR="9525" marT="9525" marB="0" anchor="ctr"/>
                </a:tc>
                <a:tc>
                  <a:txBody>
                    <a:bodyPr/>
                    <a:lstStyle/>
                    <a:p>
                      <a:pPr algn="l" fontAlgn="ctr"/>
                      <a:r>
                        <a:rPr lang="fr-FR" sz="1200" b="0" i="0" u="none" strike="noStrike">
                          <a:solidFill>
                            <a:srgbClr val="000000"/>
                          </a:solidFill>
                          <a:effectLst/>
                          <a:latin typeface="Arial"/>
                        </a:rPr>
                        <a:t>Plantevin, Guillaume</a:t>
                      </a:r>
                    </a:p>
                  </a:txBody>
                  <a:tcPr marL="9525" marR="9525" marT="9525" marB="0" anchor="ctr"/>
                </a:tc>
                <a:tc>
                  <a:txBody>
                    <a:bodyPr/>
                    <a:lstStyle/>
                    <a:p>
                      <a:pPr algn="l" fontAlgn="ctr"/>
                      <a:r>
                        <a:rPr lang="fr-FR" sz="1200" b="0" i="0" u="none" strike="noStrike">
                          <a:solidFill>
                            <a:srgbClr val="000000"/>
                          </a:solidFill>
                          <a:effectLst/>
                          <a:latin typeface="Arial"/>
                        </a:rPr>
                        <a:t>C'est l'histoire d'un éléphant…</a:t>
                      </a:r>
                    </a:p>
                  </a:txBody>
                  <a:tcPr marL="9525" marR="9525" marT="9525" marB="0" anchor="ctr"/>
                </a:tc>
                <a:tc>
                  <a:txBody>
                    <a:bodyPr/>
                    <a:lstStyle/>
                    <a:p>
                      <a:pPr algn="l" fontAlgn="ctr"/>
                      <a:r>
                        <a:rPr lang="fr-FR" sz="1200" b="0" i="0" u="none" strike="noStrike">
                          <a:solidFill>
                            <a:srgbClr val="000000"/>
                          </a:solidFill>
                          <a:effectLst/>
                          <a:latin typeface="Arial"/>
                        </a:rPr>
                        <a:t>Sarbacane</a:t>
                      </a:r>
                    </a:p>
                  </a:txBody>
                  <a:tcPr marL="9525" marR="9525" marT="9525" marB="0" anchor="ctr"/>
                </a:tc>
                <a:tc>
                  <a:txBody>
                    <a:bodyPr/>
                    <a:lstStyle/>
                    <a:p>
                      <a:pPr algn="ctr" fontAlgn="ctr"/>
                      <a:r>
                        <a:rPr lang="fr-FR" sz="1200" b="0" i="0" u="none" strike="noStrike">
                          <a:solidFill>
                            <a:srgbClr val="000000"/>
                          </a:solidFill>
                          <a:effectLst/>
                          <a:latin typeface="Arial"/>
                        </a:rPr>
                        <a:t>2 - 3</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Duquennoy, Jacques</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Petit Clown, le trou</a:t>
                      </a:r>
                    </a:p>
                  </a:txBody>
                  <a:tcPr marL="9525" marR="9525" marT="9525" marB="0" anchor="ctr"/>
                </a:tc>
                <a:tc>
                  <a:txBody>
                    <a:bodyPr/>
                    <a:lstStyle/>
                    <a:p>
                      <a:pPr algn="l" fontAlgn="ctr"/>
                      <a:r>
                        <a:rPr lang="fr-FR" sz="1200" b="0" i="0" u="none" strike="noStrike">
                          <a:solidFill>
                            <a:srgbClr val="000000"/>
                          </a:solidFill>
                          <a:effectLst/>
                          <a:latin typeface="Arial"/>
                        </a:rPr>
                        <a:t>Albin Michel jeunesse</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423454">
                <a:tc>
                  <a:txBody>
                    <a:bodyPr/>
                    <a:lstStyle/>
                    <a:p>
                      <a:pPr algn="ctr" fontAlgn="ctr"/>
                      <a:r>
                        <a:rPr lang="fr-FR" sz="1200" b="1" i="0" u="none" strike="noStrike" dirty="0">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Elschner, Géraldine</a:t>
                      </a:r>
                    </a:p>
                  </a:txBody>
                  <a:tcPr marL="9525" marR="9525" marT="9525" marB="0" anchor="ctr"/>
                </a:tc>
                <a:tc>
                  <a:txBody>
                    <a:bodyPr/>
                    <a:lstStyle/>
                    <a:p>
                      <a:pPr algn="l" fontAlgn="ctr"/>
                      <a:r>
                        <a:rPr lang="fr-FR" sz="1200" b="0" i="0" u="none" strike="noStrike" dirty="0">
                          <a:solidFill>
                            <a:srgbClr val="000000"/>
                          </a:solidFill>
                          <a:effectLst/>
                          <a:latin typeface="Arial"/>
                        </a:rPr>
                        <a:t>Guillopé, Antoine</a:t>
                      </a:r>
                    </a:p>
                  </a:txBody>
                  <a:tcPr marL="9525" marR="9525" marT="9525" marB="0" anchor="ctr"/>
                </a:tc>
                <a:tc>
                  <a:txBody>
                    <a:bodyPr/>
                    <a:lstStyle/>
                    <a:p>
                      <a:pPr algn="l" fontAlgn="ctr"/>
                      <a:r>
                        <a:rPr lang="fr-FR" sz="1200" b="0" i="0" u="none" strike="noStrike">
                          <a:solidFill>
                            <a:srgbClr val="000000"/>
                          </a:solidFill>
                          <a:effectLst/>
                          <a:latin typeface="Arial"/>
                        </a:rPr>
                        <a:t>Tout d'un loup</a:t>
                      </a:r>
                    </a:p>
                  </a:txBody>
                  <a:tcPr marL="9525" marR="9525" marT="9525" marB="0" anchor="ctr"/>
                </a:tc>
                <a:tc>
                  <a:txBody>
                    <a:bodyPr/>
                    <a:lstStyle/>
                    <a:p>
                      <a:pPr algn="l" fontAlgn="ctr"/>
                      <a:r>
                        <a:rPr lang="fr-FR" sz="1200" b="0" i="0" u="none" strike="noStrike">
                          <a:solidFill>
                            <a:srgbClr val="000000"/>
                          </a:solidFill>
                          <a:effectLst/>
                          <a:latin typeface="Arial"/>
                        </a:rPr>
                        <a:t>L'élan vert</a:t>
                      </a:r>
                    </a:p>
                  </a:txBody>
                  <a:tcPr marL="9525" marR="9525" marT="9525" marB="0" anchor="ctr"/>
                </a:tc>
                <a:tc>
                  <a:txBody>
                    <a:bodyPr/>
                    <a:lstStyle/>
                    <a:p>
                      <a:pPr algn="ctr" fontAlgn="ctr"/>
                      <a:r>
                        <a:rPr lang="fr-FR" sz="1200" b="0" i="0" u="none" strike="noStrike" dirty="0">
                          <a:solidFill>
                            <a:srgbClr val="000000"/>
                          </a:solidFill>
                          <a:effectLst/>
                          <a:latin typeface="Arial"/>
                        </a:rPr>
                        <a:t>1</a:t>
                      </a:r>
                    </a:p>
                  </a:txBody>
                  <a:tcPr marL="9525" marR="9525" marT="9525" marB="0" anchor="ctr"/>
                </a:tc>
              </a:tr>
              <a:tr h="423454">
                <a:tc>
                  <a:txBody>
                    <a:bodyPr/>
                    <a:lstStyle/>
                    <a:p>
                      <a:endParaRPr lang="fr-FR"/>
                    </a:p>
                  </a:txBody>
                  <a:tcPr marL="9525" marR="9525" marT="9525" marB="0" anchor="ctr"/>
                </a:tc>
                <a:tc gridSpan="2">
                  <a:txBody>
                    <a:bodyPr/>
                    <a:lstStyle/>
                    <a:p>
                      <a:pPr algn="l" fontAlgn="ctr"/>
                      <a:r>
                        <a:rPr lang="fr-FR" sz="1200" b="0" i="0" u="none" strike="noStrike" dirty="0">
                          <a:solidFill>
                            <a:srgbClr val="000000"/>
                          </a:solidFill>
                          <a:effectLst/>
                          <a:latin typeface="Arial"/>
                        </a:rPr>
                        <a:t>Elzbieta</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Clown</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630093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046682034"/>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511739"/>
                <a:gridCol w="1426521"/>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1" i="0" u="none" strike="noStrike" dirty="0">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Escoffier, Michaël</a:t>
                      </a:r>
                    </a:p>
                  </a:txBody>
                  <a:tcPr marL="9525" marR="9525" marT="9525" marB="0" anchor="ctr"/>
                </a:tc>
                <a:tc>
                  <a:txBody>
                    <a:bodyPr/>
                    <a:lstStyle/>
                    <a:p>
                      <a:pPr algn="l" fontAlgn="ctr"/>
                      <a:r>
                        <a:rPr lang="fr-FR" sz="1200" b="0" i="0" u="none" strike="noStrike">
                          <a:solidFill>
                            <a:srgbClr val="000000"/>
                          </a:solidFill>
                          <a:effectLst/>
                          <a:latin typeface="Arial"/>
                        </a:rPr>
                        <a:t>Maudet, Mathieu</a:t>
                      </a:r>
                    </a:p>
                  </a:txBody>
                  <a:tcPr marL="9525" marR="9525" marT="9525" marB="0" anchor="ctr"/>
                </a:tc>
                <a:tc>
                  <a:txBody>
                    <a:bodyPr/>
                    <a:lstStyle/>
                    <a:p>
                      <a:pPr algn="l" fontAlgn="ctr"/>
                      <a:r>
                        <a:rPr lang="fr-FR" sz="1200" b="0" i="0" u="none" strike="noStrike">
                          <a:solidFill>
                            <a:srgbClr val="000000"/>
                          </a:solidFill>
                          <a:effectLst/>
                          <a:latin typeface="Arial"/>
                        </a:rPr>
                        <a:t>Bonjour Docteur</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dirty="0">
                          <a:solidFill>
                            <a:srgbClr val="000000"/>
                          </a:solidFill>
                          <a:effectLst/>
                          <a:latin typeface="Arial"/>
                        </a:rPr>
                        <a:t>2</a:t>
                      </a:r>
                    </a:p>
                  </a:txBody>
                  <a:tcPr marL="9525" marR="9525" marT="9525" marB="0" anchor="ctr"/>
                </a:tc>
              </a:tr>
              <a:tr h="451088">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Fastier, Yann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Aquarium</a:t>
                      </a:r>
                    </a:p>
                  </a:txBody>
                  <a:tcPr marL="9525" marR="9525" marT="9525" marB="0" anchor="ctr"/>
                </a:tc>
                <a:tc>
                  <a:txBody>
                    <a:bodyPr/>
                    <a:lstStyle/>
                    <a:p>
                      <a:pPr algn="l" fontAlgn="ctr"/>
                      <a:r>
                        <a:rPr lang="fr-FR" sz="1200" b="0" i="0" u="none" strike="noStrike">
                          <a:solidFill>
                            <a:srgbClr val="000000"/>
                          </a:solidFill>
                          <a:effectLst/>
                          <a:latin typeface="Arial"/>
                        </a:rPr>
                        <a:t>L'atelier du poisson soluble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Feiffer, Jules</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Aboie, Georges !</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François, Paul </a:t>
                      </a:r>
                    </a:p>
                  </a:txBody>
                  <a:tcPr marL="9525" marR="9525" marT="9525" marB="0" anchor="ctr"/>
                </a:tc>
                <a:tc>
                  <a:txBody>
                    <a:bodyPr/>
                    <a:lstStyle/>
                    <a:p>
                      <a:pPr algn="l" fontAlgn="ctr"/>
                      <a:r>
                        <a:rPr lang="fr-FR" sz="1200" b="0" i="0" u="none" strike="noStrike">
                          <a:solidFill>
                            <a:srgbClr val="000000"/>
                          </a:solidFill>
                          <a:effectLst/>
                          <a:latin typeface="Arial"/>
                        </a:rPr>
                        <a:t>Gerda</a:t>
                      </a:r>
                    </a:p>
                  </a:txBody>
                  <a:tcPr marL="9525" marR="9525" marT="9525" marB="0" anchor="ctr"/>
                </a:tc>
                <a:tc>
                  <a:txBody>
                    <a:bodyPr/>
                    <a:lstStyle/>
                    <a:p>
                      <a:pPr algn="l" fontAlgn="ctr"/>
                      <a:r>
                        <a:rPr lang="fr-FR" sz="1200" b="0" i="0" u="none" strike="noStrike">
                          <a:solidFill>
                            <a:srgbClr val="000000"/>
                          </a:solidFill>
                          <a:effectLst/>
                          <a:latin typeface="Arial"/>
                        </a:rPr>
                        <a:t>Les bons amis</a:t>
                      </a:r>
                    </a:p>
                  </a:txBody>
                  <a:tcPr marL="9525" marR="9525" marT="9525" marB="0" anchor="ctr"/>
                </a:tc>
                <a:tc>
                  <a:txBody>
                    <a:bodyPr/>
                    <a:lstStyle/>
                    <a:p>
                      <a:pPr algn="l" fontAlgn="ctr"/>
                      <a:r>
                        <a:rPr lang="fr-FR" sz="1200" b="0" i="0" u="none" strike="noStrike">
                          <a:solidFill>
                            <a:srgbClr val="000000"/>
                          </a:solidFill>
                          <a:effectLst/>
                          <a:latin typeface="Arial"/>
                        </a:rPr>
                        <a:t>Flammarion - Père-castor </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Fronsacq, Anne (raconté par)</a:t>
                      </a:r>
                    </a:p>
                  </a:txBody>
                  <a:tcPr marL="9525" marR="9525" marT="9525" marB="0" anchor="ctr"/>
                </a:tc>
                <a:tc>
                  <a:txBody>
                    <a:bodyPr/>
                    <a:lstStyle/>
                    <a:p>
                      <a:pPr algn="l" fontAlgn="ctr"/>
                      <a:r>
                        <a:rPr lang="fr-FR" sz="1200" b="0" i="0" u="none" strike="noStrike" dirty="0">
                          <a:solidFill>
                            <a:srgbClr val="000000"/>
                          </a:solidFill>
                          <a:effectLst/>
                          <a:latin typeface="Arial"/>
                        </a:rPr>
                        <a:t>Brunelet, Madeleine</a:t>
                      </a:r>
                    </a:p>
                  </a:txBody>
                  <a:tcPr marL="9525" marR="9525" marT="9525" marB="0" anchor="ctr"/>
                </a:tc>
                <a:tc>
                  <a:txBody>
                    <a:bodyPr/>
                    <a:lstStyle/>
                    <a:p>
                      <a:pPr algn="l" fontAlgn="ctr"/>
                      <a:r>
                        <a:rPr lang="fr-FR" sz="1200" b="0" i="0" u="none" strike="noStrike">
                          <a:solidFill>
                            <a:srgbClr val="0070C0"/>
                          </a:solidFill>
                          <a:effectLst/>
                          <a:latin typeface="Arial"/>
                        </a:rPr>
                        <a:t>La petite poule rouge</a:t>
                      </a:r>
                      <a:r>
                        <a:rPr lang="fr-FR" sz="2400" b="0" i="0" u="none" strike="noStrike">
                          <a:solidFill>
                            <a:srgbClr val="0070C0"/>
                          </a:solidFill>
                          <a:effectLst/>
                          <a:latin typeface="Arial"/>
                        </a:rPr>
                        <a:t>*</a:t>
                      </a:r>
                      <a:endParaRPr lang="fr-FR" sz="1200" b="0" i="0" u="none" strike="noStrike">
                        <a:solidFill>
                          <a:srgbClr val="0070C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Flammarion - Père-castor </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Gervais, Bernadette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Ikko et les coquelicots</a:t>
                      </a:r>
                    </a:p>
                  </a:txBody>
                  <a:tcPr marL="9525" marR="9525" marT="9525" marB="0" anchor="ctr"/>
                </a:tc>
                <a:tc>
                  <a:txBody>
                    <a:bodyPr/>
                    <a:lstStyle/>
                    <a:p>
                      <a:pPr algn="l" fontAlgn="ctr"/>
                      <a:r>
                        <a:rPr lang="fr-FR" sz="1200" b="0" i="0" u="none" strike="noStrike">
                          <a:solidFill>
                            <a:srgbClr val="000000"/>
                          </a:solidFill>
                          <a:effectLst/>
                          <a:latin typeface="Arial"/>
                        </a:rPr>
                        <a:t>Les Grandes personnes</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Gorbachev, Valeri</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Matty et les cent méchants loups</a:t>
                      </a:r>
                    </a:p>
                  </a:txBody>
                  <a:tcPr marL="9525" marR="9525" marT="9525" marB="0" anchor="ctr"/>
                </a:tc>
                <a:tc>
                  <a:txBody>
                    <a:bodyPr/>
                    <a:lstStyle/>
                    <a:p>
                      <a:pPr algn="l" fontAlgn="ctr"/>
                      <a:r>
                        <a:rPr lang="fr-FR" sz="1200" b="0" i="0" u="none" strike="noStrike">
                          <a:solidFill>
                            <a:srgbClr val="000000"/>
                          </a:solidFill>
                          <a:effectLst/>
                          <a:latin typeface="Arial"/>
                        </a:rPr>
                        <a:t>Mijade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Gravel, Elise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Je suis terrible</a:t>
                      </a:r>
                    </a:p>
                  </a:txBody>
                  <a:tcPr marL="9525" marR="9525" marT="9525" marB="0" anchor="ctr"/>
                </a:tc>
                <a:tc>
                  <a:txBody>
                    <a:bodyPr/>
                    <a:lstStyle/>
                    <a:p>
                      <a:pPr algn="l" fontAlgn="ctr"/>
                      <a:r>
                        <a:rPr lang="fr-FR" sz="1200" b="0" i="0" u="none" strike="noStrike">
                          <a:solidFill>
                            <a:srgbClr val="000000"/>
                          </a:solidFill>
                          <a:effectLst/>
                          <a:latin typeface="Arial"/>
                        </a:rPr>
                        <a:t>Alice jeunesse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Grenier, Delphine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Déjà</a:t>
                      </a: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r>
                        <a:rPr lang="fr-FR" sz="1200" b="1" i="0" u="none" strike="noStrike" dirty="0">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Guettier, Bénédicte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Le papa qui avait 10 enfants</a:t>
                      </a:r>
                    </a:p>
                  </a:txBody>
                  <a:tcPr marL="9525" marR="9525" marT="9525" marB="0" anchor="ctr"/>
                </a:tc>
                <a:tc>
                  <a:txBody>
                    <a:bodyPr/>
                    <a:lstStyle/>
                    <a:p>
                      <a:pPr algn="l" fontAlgn="ctr"/>
                      <a:r>
                        <a:rPr lang="fr-FR" sz="1200" b="0" i="0" u="none" strike="noStrike">
                          <a:solidFill>
                            <a:srgbClr val="000000"/>
                          </a:solidFill>
                          <a:effectLst/>
                          <a:latin typeface="Arial"/>
                        </a:rPr>
                        <a:t>Casterman</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r h="423454">
                <a:tc>
                  <a:txBody>
                    <a:bodyPr/>
                    <a:lstStyle/>
                    <a:p>
                      <a:endParaRPr lang="fr-FR"/>
                    </a:p>
                  </a:txBody>
                  <a:tcPr marL="9525" marR="9525" marT="9525" marB="0" anchor="ctr"/>
                </a:tc>
                <a:tc gridSpan="2">
                  <a:txBody>
                    <a:bodyPr/>
                    <a:lstStyle/>
                    <a:p>
                      <a:pPr algn="l" fontAlgn="ctr"/>
                      <a:r>
                        <a:rPr lang="fr-FR" sz="1200" b="0" i="0" u="none" strike="noStrike" dirty="0">
                          <a:solidFill>
                            <a:srgbClr val="000000"/>
                          </a:solidFill>
                          <a:effectLst/>
                          <a:latin typeface="Arial"/>
                        </a:rPr>
                        <a:t>Haery, Lee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Cours !</a:t>
                      </a:r>
                    </a:p>
                  </a:txBody>
                  <a:tcPr marL="9525" marR="9525" marT="9525" marB="0" anchor="ctr"/>
                </a:tc>
                <a:tc>
                  <a:txBody>
                    <a:bodyPr/>
                    <a:lstStyle/>
                    <a:p>
                      <a:pPr algn="l" fontAlgn="ctr"/>
                      <a:r>
                        <a:rPr lang="fr-FR" sz="1200" b="0" i="0" u="none" strike="noStrike">
                          <a:solidFill>
                            <a:srgbClr val="000000"/>
                          </a:solidFill>
                          <a:effectLst/>
                          <a:latin typeface="Arial"/>
                        </a:rPr>
                        <a:t>La joie de lire</a:t>
                      </a:r>
                    </a:p>
                  </a:txBody>
                  <a:tcPr marL="9525" marR="9525" marT="9525" marB="0" anchor="ctr"/>
                </a:tc>
                <a:tc>
                  <a:txBody>
                    <a:bodyPr/>
                    <a:lstStyle/>
                    <a:p>
                      <a:pPr algn="ctr" fontAlgn="ctr"/>
                      <a:r>
                        <a:rPr lang="fr-FR" sz="1200" b="0" i="0" u="none" strike="noStrike" dirty="0">
                          <a:solidFill>
                            <a:srgbClr val="000000"/>
                          </a:solidFill>
                          <a:effectLst/>
                          <a:latin typeface="Arial"/>
                        </a:rPr>
                        <a:t>1</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345874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79943232"/>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Hest, Amy</a:t>
                      </a:r>
                    </a:p>
                  </a:txBody>
                  <a:tcPr marL="9525" marR="9525" marT="9525" marB="0" anchor="ctr"/>
                </a:tc>
                <a:tc>
                  <a:txBody>
                    <a:bodyPr/>
                    <a:lstStyle/>
                    <a:p>
                      <a:pPr algn="l" fontAlgn="ctr"/>
                      <a:r>
                        <a:rPr lang="fr-FR" sz="1200" b="0" i="0" u="none" strike="noStrike">
                          <a:solidFill>
                            <a:srgbClr val="000000"/>
                          </a:solidFill>
                          <a:effectLst/>
                          <a:latin typeface="Arial"/>
                        </a:rPr>
                        <a:t>Jeram, Anita</a:t>
                      </a:r>
                    </a:p>
                  </a:txBody>
                  <a:tcPr marL="9525" marR="9525" marT="9525" marB="0" anchor="ctr"/>
                </a:tc>
                <a:tc>
                  <a:txBody>
                    <a:bodyPr/>
                    <a:lstStyle/>
                    <a:p>
                      <a:pPr algn="l" fontAlgn="ctr"/>
                      <a:r>
                        <a:rPr lang="fr-FR" sz="1200" b="0" i="0" u="none" strike="noStrike">
                          <a:solidFill>
                            <a:srgbClr val="000000"/>
                          </a:solidFill>
                          <a:effectLst/>
                          <a:latin typeface="Arial"/>
                        </a:rPr>
                        <a:t>Encore un bisou !</a:t>
                      </a:r>
                    </a:p>
                  </a:txBody>
                  <a:tcPr marL="9525" marR="9525" marT="9525" marB="0" anchor="ctr"/>
                </a:tc>
                <a:tc>
                  <a:txBody>
                    <a:bodyPr/>
                    <a:lstStyle/>
                    <a:p>
                      <a:pPr algn="l" fontAlgn="ctr"/>
                      <a:r>
                        <a:rPr lang="fr-FR" sz="1200" b="0" i="0" u="none" strike="noStrike">
                          <a:solidFill>
                            <a:srgbClr val="000000"/>
                          </a:solidFill>
                          <a:effectLst/>
                          <a:latin typeface="Arial"/>
                        </a:rPr>
                        <a:t>Albin Michel jeunesse</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51088">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Hiromatsu,Yukiko</a:t>
                      </a:r>
                    </a:p>
                  </a:txBody>
                  <a:tcPr marL="9525" marR="9525" marT="9525" marB="0" anchor="ctr"/>
                </a:tc>
                <a:tc>
                  <a:txBody>
                    <a:bodyPr/>
                    <a:lstStyle/>
                    <a:p>
                      <a:pPr algn="l" fontAlgn="ctr"/>
                      <a:r>
                        <a:rPr lang="fr-FR" sz="1200" b="0" i="0" u="none" strike="noStrike" dirty="0">
                          <a:solidFill>
                            <a:srgbClr val="000000"/>
                          </a:solidFill>
                          <a:effectLst/>
                          <a:latin typeface="Arial"/>
                        </a:rPr>
                        <a:t>Koyama, Tomoko</a:t>
                      </a:r>
                    </a:p>
                  </a:txBody>
                  <a:tcPr marL="9525" marR="9525" marT="9525" marB="0" anchor="ctr"/>
                </a:tc>
                <a:tc>
                  <a:txBody>
                    <a:bodyPr/>
                    <a:lstStyle/>
                    <a:p>
                      <a:pPr algn="l" fontAlgn="ctr"/>
                      <a:r>
                        <a:rPr lang="fr-FR" sz="1200" b="0" i="0" u="none" strike="noStrike">
                          <a:solidFill>
                            <a:srgbClr val="000000"/>
                          </a:solidFill>
                          <a:effectLst/>
                          <a:latin typeface="Arial"/>
                        </a:rPr>
                        <a:t>Sur le chemin de la maison Patapon, Patapon</a:t>
                      </a:r>
                    </a:p>
                  </a:txBody>
                  <a:tcPr marL="9525" marR="9525" marT="9525" marB="0" anchor="ctr"/>
                </a:tc>
                <a:tc>
                  <a:txBody>
                    <a:bodyPr/>
                    <a:lstStyle/>
                    <a:p>
                      <a:pPr algn="l" fontAlgn="ctr"/>
                      <a:r>
                        <a:rPr lang="fr-FR" sz="1200" b="0" i="0" u="none" strike="noStrike">
                          <a:solidFill>
                            <a:srgbClr val="000000"/>
                          </a:solidFill>
                          <a:effectLst/>
                          <a:latin typeface="Arial"/>
                        </a:rPr>
                        <a:t>Le cosmographe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Holzwarth, Werner</a:t>
                      </a:r>
                    </a:p>
                  </a:txBody>
                  <a:tcPr marL="9525" marR="9525" marT="9525" marB="0" anchor="ctr"/>
                </a:tc>
                <a:tc>
                  <a:txBody>
                    <a:bodyPr/>
                    <a:lstStyle/>
                    <a:p>
                      <a:pPr algn="l" fontAlgn="ctr"/>
                      <a:r>
                        <a:rPr lang="fr-FR" sz="1200" b="0" i="0" u="none" strike="noStrike">
                          <a:solidFill>
                            <a:srgbClr val="000000"/>
                          </a:solidFill>
                          <a:effectLst/>
                          <a:latin typeface="Arial"/>
                        </a:rPr>
                        <a:t>Erlbruch, Wolf</a:t>
                      </a:r>
                    </a:p>
                  </a:txBody>
                  <a:tcPr marL="9525" marR="9525" marT="9525" marB="0" anchor="ctr"/>
                </a:tc>
                <a:tc>
                  <a:txBody>
                    <a:bodyPr/>
                    <a:lstStyle/>
                    <a:p>
                      <a:pPr algn="l" fontAlgn="ctr"/>
                      <a:r>
                        <a:rPr lang="fr-FR" sz="1200" b="0" i="0" u="none" strike="noStrike">
                          <a:solidFill>
                            <a:srgbClr val="000000"/>
                          </a:solidFill>
                          <a:effectLst/>
                          <a:latin typeface="Arial"/>
                        </a:rPr>
                        <a:t>De la petite taupe qui voulait savoir qui lui avait fait sur la tête</a:t>
                      </a:r>
                    </a:p>
                  </a:txBody>
                  <a:tcPr marL="9525" marR="9525" marT="9525" marB="0" anchor="ctr"/>
                </a:tc>
                <a:tc>
                  <a:txBody>
                    <a:bodyPr/>
                    <a:lstStyle/>
                    <a:p>
                      <a:pPr algn="l" fontAlgn="ctr"/>
                      <a:r>
                        <a:rPr lang="fr-FR" sz="1200" b="0" i="0" u="none" strike="noStrike">
                          <a:solidFill>
                            <a:srgbClr val="000000"/>
                          </a:solidFill>
                          <a:effectLst/>
                          <a:latin typeface="Arial"/>
                        </a:rPr>
                        <a:t>Milan jeunesse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Jônsson, Maria</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Les tototes de Toni</a:t>
                      </a:r>
                    </a:p>
                  </a:txBody>
                  <a:tcPr marL="9525" marR="9525" marT="9525" marB="0" anchor="ctr"/>
                </a:tc>
                <a:tc>
                  <a:txBody>
                    <a:bodyPr/>
                    <a:lstStyle/>
                    <a:p>
                      <a:pPr algn="l" fontAlgn="ctr"/>
                      <a:r>
                        <a:rPr lang="fr-FR" sz="1200" b="0" i="0" u="none" strike="noStrike">
                          <a:solidFill>
                            <a:srgbClr val="000000"/>
                          </a:solidFill>
                          <a:effectLst/>
                          <a:latin typeface="Arial"/>
                        </a:rPr>
                        <a:t>Pastel</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Kasano, Yuichi</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À la sieste, tout le monde !</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dirty="0">
                          <a:solidFill>
                            <a:srgbClr val="000000"/>
                          </a:solidFill>
                          <a:effectLst/>
                          <a:latin typeface="Arial"/>
                        </a:rPr>
                        <a:t>Lindgren, Barbro</a:t>
                      </a:r>
                    </a:p>
                  </a:txBody>
                  <a:tcPr marL="9525" marR="9525" marT="9525" marB="0" anchor="ctr"/>
                </a:tc>
                <a:tc>
                  <a:txBody>
                    <a:bodyPr/>
                    <a:lstStyle/>
                    <a:p>
                      <a:pPr algn="l" fontAlgn="ctr"/>
                      <a:r>
                        <a:rPr lang="fr-FR" sz="1200" b="0" i="0" u="none" strike="noStrike" dirty="0">
                          <a:solidFill>
                            <a:srgbClr val="000000"/>
                          </a:solidFill>
                          <a:effectLst/>
                          <a:latin typeface="Arial"/>
                        </a:rPr>
                        <a:t>Eriksson, Eva</a:t>
                      </a:r>
                    </a:p>
                  </a:txBody>
                  <a:tcPr marL="9525" marR="9525" marT="9525" marB="0" anchor="ctr"/>
                </a:tc>
                <a:tc>
                  <a:txBody>
                    <a:bodyPr/>
                    <a:lstStyle/>
                    <a:p>
                      <a:pPr algn="l" fontAlgn="ctr"/>
                      <a:r>
                        <a:rPr lang="fr-FR" sz="1200" b="0" i="0" u="none" strike="noStrike">
                          <a:solidFill>
                            <a:srgbClr val="000000"/>
                          </a:solidFill>
                          <a:effectLst/>
                          <a:latin typeface="Arial"/>
                        </a:rPr>
                        <a:t>La maman et le bébé terrible</a:t>
                      </a:r>
                    </a:p>
                  </a:txBody>
                  <a:tcPr marL="9525" marR="9525" marT="9525" marB="0" anchor="ctr"/>
                </a:tc>
                <a:tc>
                  <a:txBody>
                    <a:bodyPr/>
                    <a:lstStyle/>
                    <a:p>
                      <a:pPr algn="l" fontAlgn="ctr"/>
                      <a:r>
                        <a:rPr lang="fr-FR" sz="1200" b="0" i="0" u="none" strike="noStrike">
                          <a:solidFill>
                            <a:srgbClr val="000000"/>
                          </a:solidFill>
                          <a:effectLst/>
                          <a:latin typeface="Arial"/>
                        </a:rPr>
                        <a:t>Mijade</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Lionni, Leo</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Petit-Bleu et Petit-Jaune</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dirty="0">
                          <a:solidFill>
                            <a:srgbClr val="000000"/>
                          </a:solidFill>
                          <a:effectLst/>
                          <a:latin typeface="Arial"/>
                        </a:rPr>
                        <a:t>Martha</a:t>
                      </a:r>
                    </a:p>
                  </a:txBody>
                  <a:tcPr marL="9525" marR="9525" marT="9525" marB="0" anchor="ctr"/>
                </a:tc>
                <a:tc>
                  <a:txBody>
                    <a:bodyPr/>
                    <a:lstStyle/>
                    <a:p>
                      <a:pPr algn="l" fontAlgn="ctr"/>
                      <a:r>
                        <a:rPr lang="fr-FR" sz="1200" b="0" i="0" u="none" strike="noStrike">
                          <a:solidFill>
                            <a:srgbClr val="000000"/>
                          </a:solidFill>
                          <a:effectLst/>
                          <a:latin typeface="Arial"/>
                        </a:rPr>
                        <a:t>Tanet</a:t>
                      </a:r>
                    </a:p>
                  </a:txBody>
                  <a:tcPr marL="9525" marR="9525" marT="9525" marB="0" anchor="ctr"/>
                </a:tc>
                <a:tc>
                  <a:txBody>
                    <a:bodyPr/>
                    <a:lstStyle/>
                    <a:p>
                      <a:pPr algn="l" fontAlgn="ctr"/>
                      <a:r>
                        <a:rPr lang="fr-FR" sz="1200" b="0" i="0" u="none" strike="noStrike" dirty="0">
                          <a:solidFill>
                            <a:srgbClr val="000000"/>
                          </a:solidFill>
                          <a:effectLst/>
                          <a:latin typeface="Arial"/>
                        </a:rPr>
                        <a:t>À bras ! Abracadabra</a:t>
                      </a:r>
                    </a:p>
                  </a:txBody>
                  <a:tcPr marL="9525" marR="9525" marT="9525" marB="0" anchor="ctr"/>
                </a:tc>
                <a:tc>
                  <a:txBody>
                    <a:bodyPr/>
                    <a:lstStyle/>
                    <a:p>
                      <a:pPr algn="l" fontAlgn="ctr"/>
                      <a:r>
                        <a:rPr lang="fr-FR" sz="1200" b="0" i="0" u="none" strike="noStrike">
                          <a:solidFill>
                            <a:srgbClr val="000000"/>
                          </a:solidFill>
                          <a:effectLst/>
                          <a:latin typeface="Arial"/>
                        </a:rPr>
                        <a:t>Atelier du Poisson soluble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Mathis, Jean-Marc</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Du bruit sous le lit</a:t>
                      </a:r>
                    </a:p>
                  </a:txBody>
                  <a:tcPr marL="9525" marR="9525" marT="9525" marB="0" anchor="ctr"/>
                </a:tc>
                <a:tc>
                  <a:txBody>
                    <a:bodyPr/>
                    <a:lstStyle/>
                    <a:p>
                      <a:pPr algn="l" fontAlgn="ctr"/>
                      <a:r>
                        <a:rPr lang="fr-FR" sz="1200" b="0" i="0" u="none" strike="noStrike">
                          <a:solidFill>
                            <a:srgbClr val="000000"/>
                          </a:solidFill>
                          <a:effectLst/>
                          <a:latin typeface="Arial"/>
                        </a:rPr>
                        <a:t>Thierry Magnier</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Matthews, Tina (raconté par)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Le petit poussin rouge</a:t>
                      </a:r>
                      <a:r>
                        <a:rPr lang="fr-FR" sz="2600" b="0" i="0" u="none" strike="noStrike">
                          <a:solidFill>
                            <a:srgbClr val="4F81BD"/>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Circonflexe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Mayer, Mercer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Il y a un cauchemar dans mon placard</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4030452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622278108"/>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Mc Bratney, Sam</a:t>
                      </a:r>
                    </a:p>
                  </a:txBody>
                  <a:tcPr marL="9525" marR="9525" marT="9525" marB="0" anchor="ctr"/>
                </a:tc>
                <a:tc>
                  <a:txBody>
                    <a:bodyPr/>
                    <a:lstStyle/>
                    <a:p>
                      <a:pPr algn="l" fontAlgn="ctr"/>
                      <a:r>
                        <a:rPr lang="fr-FR" sz="1200" b="0" i="0" u="none" strike="noStrike">
                          <a:solidFill>
                            <a:srgbClr val="000000"/>
                          </a:solidFill>
                          <a:effectLst/>
                          <a:latin typeface="Arial"/>
                        </a:rPr>
                        <a:t>Jeram, Anita</a:t>
                      </a:r>
                    </a:p>
                  </a:txBody>
                  <a:tcPr marL="9525" marR="9525" marT="9525" marB="0" anchor="ctr"/>
                </a:tc>
                <a:tc>
                  <a:txBody>
                    <a:bodyPr/>
                    <a:lstStyle/>
                    <a:p>
                      <a:pPr algn="l" fontAlgn="ctr"/>
                      <a:r>
                        <a:rPr lang="fr-FR" sz="1200" b="0" i="0" u="none" strike="noStrike">
                          <a:solidFill>
                            <a:srgbClr val="000000"/>
                          </a:solidFill>
                          <a:effectLst/>
                          <a:latin typeface="Arial"/>
                        </a:rPr>
                        <a:t>Devine combien je t'aime</a:t>
                      </a:r>
                    </a:p>
                  </a:txBody>
                  <a:tcPr marL="9525" marR="9525" marT="9525" marB="0" anchor="ctr"/>
                </a:tc>
                <a:tc>
                  <a:txBody>
                    <a:bodyPr/>
                    <a:lstStyle/>
                    <a:p>
                      <a:pPr algn="l" fontAlgn="ctr"/>
                      <a:r>
                        <a:rPr lang="fr-FR" sz="1200" b="0" i="0" u="none" strike="noStrike">
                          <a:solidFill>
                            <a:srgbClr val="000000"/>
                          </a:solidFill>
                          <a:effectLst/>
                          <a:latin typeface="Arial"/>
                        </a:rPr>
                        <a:t>Pastel</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51088">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McKee, David</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Elmer</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Natacha</a:t>
                      </a:r>
                    </a:p>
                  </a:txBody>
                  <a:tcPr marL="9525" marR="9525" marT="9525" marB="0" anchor="ctr"/>
                </a:tc>
                <a:tc>
                  <a:txBody>
                    <a:bodyPr/>
                    <a:lstStyle/>
                    <a:p>
                      <a:pPr algn="l" fontAlgn="ctr"/>
                      <a:r>
                        <a:rPr lang="fr-FR" sz="1200" b="0" i="0" u="none" strike="noStrike">
                          <a:solidFill>
                            <a:srgbClr val="000000"/>
                          </a:solidFill>
                          <a:effectLst/>
                          <a:latin typeface="Arial"/>
                        </a:rPr>
                        <a:t>Deletaille, Albertine</a:t>
                      </a:r>
                    </a:p>
                  </a:txBody>
                  <a:tcPr marL="9525" marR="9525" marT="9525" marB="0" anchor="ctr"/>
                </a:tc>
                <a:tc>
                  <a:txBody>
                    <a:bodyPr/>
                    <a:lstStyle/>
                    <a:p>
                      <a:pPr algn="l" fontAlgn="ctr"/>
                      <a:r>
                        <a:rPr lang="fr-FR" sz="1200" b="0" i="0" u="none" strike="noStrike">
                          <a:solidFill>
                            <a:srgbClr val="000000"/>
                          </a:solidFill>
                          <a:effectLst/>
                          <a:latin typeface="Arial"/>
                        </a:rPr>
                        <a:t>Petit chat perdu</a:t>
                      </a:r>
                    </a:p>
                  </a:txBody>
                  <a:tcPr marL="9525" marR="9525" marT="9525" marB="0" anchor="ctr"/>
                </a:tc>
                <a:tc>
                  <a:txBody>
                    <a:bodyPr/>
                    <a:lstStyle/>
                    <a:p>
                      <a:pPr algn="l" fontAlgn="ctr"/>
                      <a:r>
                        <a:rPr lang="fr-FR" sz="1200" b="0" i="0" u="none" strike="noStrike">
                          <a:solidFill>
                            <a:srgbClr val="000000"/>
                          </a:solidFill>
                          <a:effectLst/>
                          <a:latin typeface="Arial"/>
                        </a:rPr>
                        <a:t>Flammarion - Père-Castor</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Ohmura, Tomoko</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Faites la queue !</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Promeyrat, Coline</a:t>
                      </a:r>
                    </a:p>
                  </a:txBody>
                  <a:tcPr marL="9525" marR="9525" marT="9525" marB="0" anchor="ctr"/>
                </a:tc>
                <a:tc>
                  <a:txBody>
                    <a:bodyPr/>
                    <a:lstStyle/>
                    <a:p>
                      <a:pPr algn="l" fontAlgn="ctr"/>
                      <a:r>
                        <a:rPr lang="fr-FR" sz="1200" b="0" i="0" u="none" strike="noStrike">
                          <a:solidFill>
                            <a:srgbClr val="000000"/>
                          </a:solidFill>
                          <a:effectLst/>
                          <a:latin typeface="Arial"/>
                        </a:rPr>
                        <a:t>Jolivet, Joëlle</a:t>
                      </a:r>
                    </a:p>
                  </a:txBody>
                  <a:tcPr marL="9525" marR="9525" marT="9525" marB="0" anchor="ctr"/>
                </a:tc>
                <a:tc>
                  <a:txBody>
                    <a:bodyPr/>
                    <a:lstStyle/>
                    <a:p>
                      <a:pPr algn="l" fontAlgn="ctr"/>
                      <a:r>
                        <a:rPr lang="fr-FR" sz="1200" b="0" i="0" u="none" strike="noStrike">
                          <a:solidFill>
                            <a:srgbClr val="000000"/>
                          </a:solidFill>
                          <a:effectLst/>
                          <a:latin typeface="Arial"/>
                        </a:rPr>
                        <a:t>Les trois petits pourceaux</a:t>
                      </a:r>
                      <a:r>
                        <a:rPr lang="fr-FR" sz="2600" b="0" i="0" u="none" strike="noStrike">
                          <a:solidFill>
                            <a:srgbClr val="6600CC"/>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Ravishankar, Anushka</a:t>
                      </a:r>
                    </a:p>
                  </a:txBody>
                  <a:tcPr marL="9525" marR="9525" marT="9525" marB="0" anchor="ctr"/>
                </a:tc>
                <a:tc>
                  <a:txBody>
                    <a:bodyPr/>
                    <a:lstStyle/>
                    <a:p>
                      <a:pPr algn="l" fontAlgn="ctr"/>
                      <a:r>
                        <a:rPr lang="fr-FR" sz="1200" b="0" i="0" u="none" strike="noStrike">
                          <a:solidFill>
                            <a:srgbClr val="000000"/>
                          </a:solidFill>
                          <a:effectLst/>
                          <a:latin typeface="Arial"/>
                        </a:rPr>
                        <a:t>Biswas, Pulak</a:t>
                      </a:r>
                    </a:p>
                  </a:txBody>
                  <a:tcPr marL="9525" marR="9525" marT="9525" marB="0" anchor="ctr"/>
                </a:tc>
                <a:tc>
                  <a:txBody>
                    <a:bodyPr/>
                    <a:lstStyle/>
                    <a:p>
                      <a:pPr algn="l" fontAlgn="ctr"/>
                      <a:r>
                        <a:rPr lang="fr-FR" sz="1200" b="0" i="0" u="none" strike="noStrike">
                          <a:solidFill>
                            <a:srgbClr val="000000"/>
                          </a:solidFill>
                          <a:effectLst/>
                          <a:latin typeface="Arial"/>
                        </a:rPr>
                        <a:t>Où est Petit-Tigre ?</a:t>
                      </a:r>
                    </a:p>
                  </a:txBody>
                  <a:tcPr marL="9525" marR="9525" marT="9525" marB="0" anchor="ctr"/>
                </a:tc>
                <a:tc>
                  <a:txBody>
                    <a:bodyPr/>
                    <a:lstStyle/>
                    <a:p>
                      <a:pPr algn="l" fontAlgn="ctr"/>
                      <a:r>
                        <a:rPr lang="fr-FR" sz="1200" b="0" i="0" u="none" strike="noStrike">
                          <a:solidFill>
                            <a:srgbClr val="000000"/>
                          </a:solidFill>
                          <a:effectLst/>
                          <a:latin typeface="Arial"/>
                        </a:rPr>
                        <a:t>Syros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Rueda, Claudia</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Non !</a:t>
                      </a:r>
                    </a:p>
                  </a:txBody>
                  <a:tcPr marL="9525" marR="9525" marT="9525" marB="0" anchor="ctr"/>
                </a:tc>
                <a:tc>
                  <a:txBody>
                    <a:bodyPr/>
                    <a:lstStyle/>
                    <a:p>
                      <a:pPr algn="l" fontAlgn="ctr"/>
                      <a:r>
                        <a:rPr lang="fr-FR" sz="1200" b="0" i="0" u="none" strike="noStrike">
                          <a:solidFill>
                            <a:srgbClr val="000000"/>
                          </a:solidFill>
                          <a:effectLst/>
                          <a:latin typeface="Arial"/>
                        </a:rPr>
                        <a:t>Rue du monde</a:t>
                      </a:r>
                    </a:p>
                  </a:txBody>
                  <a:tcPr marL="9525" marR="9525" marT="9525" marB="0" anchor="ctr"/>
                </a:tc>
                <a:tc>
                  <a:txBody>
                    <a:bodyPr/>
                    <a:lstStyle/>
                    <a:p>
                      <a:pPr algn="ctr" fontAlgn="ctr"/>
                      <a:r>
                        <a:rPr lang="fr-FR" sz="1200" b="0" i="0" u="none" strike="noStrike">
                          <a:solidFill>
                            <a:srgbClr val="000000"/>
                          </a:solidFill>
                          <a:effectLst/>
                          <a:latin typeface="Arial"/>
                        </a:rPr>
                        <a:t>2 - 3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Saarbach, Marie</a:t>
                      </a:r>
                    </a:p>
                  </a:txBody>
                  <a:tcPr marL="9525" marR="9525" marT="9525" marB="0" anchor="ctr"/>
                </a:tc>
                <a:tc>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Le vent se lève</a:t>
                      </a:r>
                    </a:p>
                  </a:txBody>
                  <a:tcPr marL="9525" marR="9525" marT="9525" marB="0" anchor="ctr"/>
                </a:tc>
                <a:tc>
                  <a:txBody>
                    <a:bodyPr/>
                    <a:lstStyle/>
                    <a:p>
                      <a:pPr algn="l" fontAlgn="ctr"/>
                      <a:r>
                        <a:rPr lang="fr-FR" sz="1200" b="0" i="0" u="none" strike="noStrike">
                          <a:solidFill>
                            <a:srgbClr val="000000"/>
                          </a:solidFill>
                          <a:effectLst/>
                          <a:latin typeface="Arial"/>
                        </a:rPr>
                        <a:t>Seuil jeunesse</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Tanaka, Béatrice (raconté par)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grosse, grosse rave</a:t>
                      </a:r>
                      <a:r>
                        <a:rPr lang="fr-FR" sz="2600" b="0" i="0" u="none" strike="noStrike">
                          <a:solidFill>
                            <a:srgbClr val="C00000"/>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Kanjil</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Tison, Annette et Taylor Talus</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Barbapapa </a:t>
                      </a:r>
                    </a:p>
                  </a:txBody>
                  <a:tcPr marL="9525" marR="9525" marT="9525" marB="0" anchor="ctr"/>
                </a:tc>
                <a:tc>
                  <a:txBody>
                    <a:bodyPr/>
                    <a:lstStyle/>
                    <a:p>
                      <a:pPr algn="l" fontAlgn="ctr"/>
                      <a:r>
                        <a:rPr lang="fr-FR" sz="1200" b="0" i="0" u="none" strike="noStrike">
                          <a:solidFill>
                            <a:srgbClr val="000000"/>
                          </a:solidFill>
                          <a:effectLst/>
                          <a:latin typeface="Arial"/>
                        </a:rPr>
                        <a:t>Livres du Dragon  d'or</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Tolstoï, Alekseï (raconté par)</a:t>
                      </a:r>
                    </a:p>
                  </a:txBody>
                  <a:tcPr marL="9525" marR="9525" marT="9525" marB="0" anchor="ctr"/>
                </a:tc>
                <a:tc>
                  <a:txBody>
                    <a:bodyPr/>
                    <a:lstStyle/>
                    <a:p>
                      <a:pPr algn="l" fontAlgn="ctr"/>
                      <a:r>
                        <a:rPr lang="fr-FR" sz="1200" b="0" i="0" u="none" strike="noStrike" dirty="0">
                          <a:solidFill>
                            <a:srgbClr val="000000"/>
                          </a:solidFill>
                          <a:effectLst/>
                          <a:latin typeface="Arial"/>
                        </a:rPr>
                        <a:t>Sharkey, Niahm</a:t>
                      </a:r>
                    </a:p>
                  </a:txBody>
                  <a:tcPr marL="9525" marR="9525" marT="9525" marB="0" anchor="ctr"/>
                </a:tc>
                <a:tc>
                  <a:txBody>
                    <a:bodyPr/>
                    <a:lstStyle/>
                    <a:p>
                      <a:pPr algn="l" fontAlgn="ctr"/>
                      <a:r>
                        <a:rPr lang="fr-FR" sz="1200" b="0" i="0" u="none" strike="noStrike">
                          <a:solidFill>
                            <a:srgbClr val="C00000"/>
                          </a:solidFill>
                          <a:effectLst/>
                          <a:latin typeface="Arial"/>
                        </a:rPr>
                        <a:t>Le gros navet</a:t>
                      </a:r>
                    </a:p>
                  </a:txBody>
                  <a:tcPr marL="9525" marR="9525" marT="9525" marB="0" anchor="ctr"/>
                </a:tc>
                <a:tc>
                  <a:txBody>
                    <a:bodyPr/>
                    <a:lstStyle/>
                    <a:p>
                      <a:pPr algn="l" fontAlgn="ctr"/>
                      <a:r>
                        <a:rPr lang="fr-FR" sz="1200" b="0" i="0" u="none" strike="noStrike">
                          <a:solidFill>
                            <a:srgbClr val="000000"/>
                          </a:solidFill>
                          <a:effectLst/>
                          <a:latin typeface="Arial"/>
                        </a:rPr>
                        <a:t>Flammarion - Père-Castor</a:t>
                      </a:r>
                    </a:p>
                  </a:txBody>
                  <a:tcPr marL="9525" marR="9525" marT="9525" marB="0" anchor="ctr"/>
                </a:tc>
                <a:tc>
                  <a:txBody>
                    <a:bodyPr/>
                    <a:lstStyle/>
                    <a:p>
                      <a:pPr algn="ctr" fontAlgn="ctr"/>
                      <a:r>
                        <a:rPr lang="fr-FR" sz="1200" b="0" i="0" u="none" strike="noStrike" dirty="0">
                          <a:solidFill>
                            <a:srgbClr val="000000"/>
                          </a:solidFill>
                          <a:effectLst/>
                          <a:latin typeface="Arial"/>
                        </a:rPr>
                        <a:t>2 - 3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754535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858719989"/>
              </p:ext>
            </p:extLst>
          </p:nvPr>
        </p:nvGraphicFramePr>
        <p:xfrm>
          <a:off x="186755" y="1363198"/>
          <a:ext cx="8808642" cy="5243793"/>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Vaugelade, Anaïs</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4 histoires d'Amir</a:t>
                      </a:r>
                      <a:r>
                        <a:rPr lang="fr-FR" sz="1200" b="0" i="0" u="none" strike="noStrike">
                          <a:solidFill>
                            <a:srgbClr val="FF0000"/>
                          </a:solidFill>
                          <a:effectLst/>
                          <a:latin typeface="Arial"/>
                        </a:rPr>
                        <a:t> </a:t>
                      </a:r>
                      <a:r>
                        <a:rPr lang="fr-FR" sz="1200" b="0" i="0" u="none" strike="noStrike">
                          <a:solidFill>
                            <a:srgbClr val="000000"/>
                          </a:solidFill>
                          <a:effectLst/>
                          <a:latin typeface="Arial"/>
                        </a:rPr>
                        <a:t>( coffret comprenant : </a:t>
                      </a:r>
                      <a:r>
                        <a:rPr lang="fr-FR" sz="1200" b="0" i="1" u="none" strike="noStrike">
                          <a:solidFill>
                            <a:srgbClr val="000000"/>
                          </a:solidFill>
                          <a:effectLst/>
                          <a:latin typeface="Arial"/>
                        </a:rPr>
                        <a:t>Canards ; Chatons ; Mouche ; Tracteur</a:t>
                      </a:r>
                      <a:r>
                        <a:rPr lang="fr-FR" sz="1200" b="0" i="0" u="none" strike="noStrike">
                          <a:solidFill>
                            <a:srgbClr val="000000"/>
                          </a:solidFill>
                          <a:effectLst/>
                          <a:latin typeface="Arial"/>
                        </a:rPr>
                        <a:t>)</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2 - 3</a:t>
                      </a:r>
                    </a:p>
                  </a:txBody>
                  <a:tcPr marL="9525" marR="9525" marT="9525" marB="0" anchor="ctr"/>
                </a:tc>
              </a:tr>
              <a:tr h="451088">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Voake, Charlotte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Bienvenue Tigrou !</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Voltz, Christian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Toujours rien ?</a:t>
                      </a:r>
                    </a:p>
                  </a:txBody>
                  <a:tcPr marL="9525" marR="9525" marT="9525" marB="0" anchor="ctr"/>
                </a:tc>
                <a:tc>
                  <a:txBody>
                    <a:bodyPr/>
                    <a:lstStyle/>
                    <a:p>
                      <a:pPr algn="l" fontAlgn="ctr"/>
                      <a:r>
                        <a:rPr lang="fr-FR" sz="1200" b="0" i="0" u="none" strike="noStrike">
                          <a:solidFill>
                            <a:srgbClr val="000000"/>
                          </a:solidFill>
                          <a:effectLst/>
                          <a:latin typeface="Arial"/>
                        </a:rPr>
                        <a:t>Rouergue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Wadell, Martin </a:t>
                      </a:r>
                    </a:p>
                  </a:txBody>
                  <a:tcPr marL="9525" marR="9525" marT="9525" marB="0" anchor="ctr"/>
                </a:tc>
                <a:tc>
                  <a:txBody>
                    <a:bodyPr/>
                    <a:lstStyle/>
                    <a:p>
                      <a:pPr algn="l" fontAlgn="ctr"/>
                      <a:r>
                        <a:rPr lang="fr-FR" sz="1200" b="0" i="0" u="none" strike="noStrike">
                          <a:solidFill>
                            <a:srgbClr val="000000"/>
                          </a:solidFill>
                          <a:effectLst/>
                          <a:latin typeface="Arial"/>
                        </a:rPr>
                        <a:t>Benson, Patrick </a:t>
                      </a:r>
                    </a:p>
                  </a:txBody>
                  <a:tcPr marL="9525" marR="9525" marT="9525" marB="0" anchor="ctr"/>
                </a:tc>
                <a:tc>
                  <a:txBody>
                    <a:bodyPr/>
                    <a:lstStyle/>
                    <a:p>
                      <a:pPr algn="l" fontAlgn="ctr"/>
                      <a:r>
                        <a:rPr lang="fr-FR" sz="1200" b="0" i="0" u="none" strike="noStrike">
                          <a:solidFill>
                            <a:srgbClr val="000000"/>
                          </a:solidFill>
                          <a:effectLst/>
                          <a:latin typeface="Arial"/>
                        </a:rPr>
                        <a:t>Bébés chouettes</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Wagner, Jenny</a:t>
                      </a:r>
                    </a:p>
                  </a:txBody>
                  <a:tcPr marL="9525" marR="9525" marT="9525" marB="0" anchor="ctr"/>
                </a:tc>
                <a:tc>
                  <a:txBody>
                    <a:bodyPr/>
                    <a:lstStyle/>
                    <a:p>
                      <a:pPr algn="l" fontAlgn="ctr"/>
                      <a:r>
                        <a:rPr lang="fr-FR" sz="1200" b="0" i="0" u="none" strike="noStrike">
                          <a:solidFill>
                            <a:srgbClr val="000000"/>
                          </a:solidFill>
                          <a:effectLst/>
                          <a:latin typeface="Arial"/>
                        </a:rPr>
                        <a:t>Brooks, Ron</a:t>
                      </a:r>
                    </a:p>
                  </a:txBody>
                  <a:tcPr marL="9525" marR="9525" marT="9525" marB="0" anchor="ctr"/>
                </a:tc>
                <a:tc>
                  <a:txBody>
                    <a:bodyPr/>
                    <a:lstStyle/>
                    <a:p>
                      <a:pPr algn="l" fontAlgn="ctr"/>
                      <a:r>
                        <a:rPr lang="fr-FR" sz="1200" b="0" i="0" u="none" strike="noStrike">
                          <a:solidFill>
                            <a:srgbClr val="000000"/>
                          </a:solidFill>
                          <a:effectLst/>
                          <a:latin typeface="Arial"/>
                        </a:rPr>
                        <a:t>John Brown, Rose et le chat de minuit</a:t>
                      </a:r>
                    </a:p>
                  </a:txBody>
                  <a:tcPr marL="9525" marR="9525" marT="9525" marB="0" anchor="ctr"/>
                </a:tc>
                <a:tc>
                  <a:txBody>
                    <a:bodyPr/>
                    <a:lstStyle/>
                    <a:p>
                      <a:pPr algn="l" fontAlgn="ctr"/>
                      <a:r>
                        <a:rPr lang="fr-FR" sz="1200" b="0" i="0" u="none" strike="noStrike">
                          <a:solidFill>
                            <a:srgbClr val="000000"/>
                          </a:solidFill>
                          <a:effectLst/>
                          <a:latin typeface="Arial"/>
                        </a:rPr>
                        <a:t>Beurre salé</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Weaver, Jo</a:t>
                      </a:r>
                    </a:p>
                  </a:txBody>
                  <a:tcPr marL="9525" marR="9525" marT="9525" marB="0" anchor="ctr"/>
                </a:tc>
                <a:tc>
                  <a:txBody>
                    <a:bodyPr/>
                    <a:lstStyle/>
                    <a:p>
                      <a:pPr algn="l" fontAlgn="ctr"/>
                      <a:r>
                        <a:rPr lang="fr-FR" sz="1200" b="0" i="0" u="none" strike="noStrike">
                          <a:solidFill>
                            <a:srgbClr val="000000"/>
                          </a:solidFill>
                          <a:effectLst/>
                          <a:latin typeface="Arial"/>
                        </a:rPr>
                        <a:t>Weaver, Jo</a:t>
                      </a:r>
                    </a:p>
                  </a:txBody>
                  <a:tcPr marL="9525" marR="9525" marT="9525" marB="0" anchor="ctr"/>
                </a:tc>
                <a:tc>
                  <a:txBody>
                    <a:bodyPr/>
                    <a:lstStyle/>
                    <a:p>
                      <a:pPr algn="l" fontAlgn="ctr"/>
                      <a:r>
                        <a:rPr lang="fr-FR" sz="1200" b="0" i="0" u="none" strike="noStrike">
                          <a:solidFill>
                            <a:srgbClr val="000000"/>
                          </a:solidFill>
                          <a:effectLst/>
                          <a:latin typeface="Arial"/>
                        </a:rPr>
                        <a:t>Petite Baleine</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Wells, Rosemary</a:t>
                      </a:r>
                    </a:p>
                  </a:txBody>
                  <a:tcPr marL="9525" marR="9525" marT="9525" marB="0" anchor="ctr"/>
                </a:tc>
                <a:tc>
                  <a:txBody>
                    <a:bodyPr/>
                    <a:lstStyle/>
                    <a:p>
                      <a:pPr algn="l" fontAlgn="ctr"/>
                      <a:r>
                        <a:rPr lang="fr-FR" sz="1200" b="0" i="0" u="none" strike="noStrike">
                          <a:solidFill>
                            <a:srgbClr val="000000"/>
                          </a:solidFill>
                          <a:effectLst/>
                          <a:latin typeface="Arial"/>
                        </a:rPr>
                        <a:t>Wells, Rosemary</a:t>
                      </a:r>
                    </a:p>
                  </a:txBody>
                  <a:tcPr marL="9525" marR="9525" marT="9525" marB="0" anchor="ctr"/>
                </a:tc>
                <a:tc>
                  <a:txBody>
                    <a:bodyPr/>
                    <a:lstStyle/>
                    <a:p>
                      <a:pPr algn="l" fontAlgn="ctr"/>
                      <a:r>
                        <a:rPr lang="fr-FR" sz="1200" b="0" i="0" u="none" strike="noStrike" dirty="0">
                          <a:solidFill>
                            <a:srgbClr val="000000"/>
                          </a:solidFill>
                          <a:effectLst/>
                          <a:latin typeface="Arial"/>
                        </a:rPr>
                        <a:t>Chut, chut, Charlotte !</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Wood, Audrey</a:t>
                      </a:r>
                    </a:p>
                  </a:txBody>
                  <a:tcPr marL="9525" marR="9525" marT="9525" marB="0" anchor="ctr"/>
                </a:tc>
                <a:tc>
                  <a:txBody>
                    <a:bodyPr/>
                    <a:lstStyle/>
                    <a:p>
                      <a:pPr algn="l" fontAlgn="ctr"/>
                      <a:r>
                        <a:rPr lang="fr-FR" sz="1200" b="0" i="0" u="none" strike="noStrike">
                          <a:solidFill>
                            <a:srgbClr val="000000"/>
                          </a:solidFill>
                          <a:effectLst/>
                          <a:latin typeface="Arial"/>
                        </a:rPr>
                        <a:t>Wood, Don</a:t>
                      </a:r>
                    </a:p>
                  </a:txBody>
                  <a:tcPr marL="9525" marR="9525" marT="9525" marB="0" anchor="ctr"/>
                </a:tc>
                <a:tc>
                  <a:txBody>
                    <a:bodyPr/>
                    <a:lstStyle/>
                    <a:p>
                      <a:pPr algn="l" fontAlgn="ctr"/>
                      <a:r>
                        <a:rPr lang="fr-FR" sz="1200" b="0" i="0" u="none" strike="noStrike">
                          <a:solidFill>
                            <a:srgbClr val="000000"/>
                          </a:solidFill>
                          <a:effectLst/>
                          <a:latin typeface="Arial"/>
                        </a:rPr>
                        <a:t>La maison à dormir debout</a:t>
                      </a:r>
                    </a:p>
                  </a:txBody>
                  <a:tcPr marL="9525" marR="9525" marT="9525" marB="0" anchor="ctr"/>
                </a:tc>
                <a:tc>
                  <a:txBody>
                    <a:bodyPr/>
                    <a:lstStyle/>
                    <a:p>
                      <a:pPr algn="l" fontAlgn="ctr"/>
                      <a:r>
                        <a:rPr lang="fr-FR" sz="1200" b="0" i="0" u="none" strike="noStrike">
                          <a:solidFill>
                            <a:srgbClr val="000000"/>
                          </a:solidFill>
                          <a:effectLst/>
                          <a:latin typeface="Arial"/>
                        </a:rPr>
                        <a:t>Mijade</a:t>
                      </a:r>
                    </a:p>
                  </a:txBody>
                  <a:tcPr marL="9525" marR="9525" marT="9525" marB="0" anchor="ctr"/>
                </a:tc>
                <a:tc>
                  <a:txBody>
                    <a:bodyPr/>
                    <a:lstStyle/>
                    <a:p>
                      <a:pPr algn="ctr" fontAlgn="ctr"/>
                      <a:r>
                        <a:rPr lang="fr-FR" sz="1200" b="0" i="0" u="none" strike="noStrike" dirty="0">
                          <a:solidFill>
                            <a:srgbClr val="000000"/>
                          </a:solidFill>
                          <a:effectLst/>
                          <a:latin typeface="Arial"/>
                        </a:rPr>
                        <a:t>2 - 3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dirty="0" smtClean="0">
                          <a:solidFill>
                            <a:srgbClr val="000000"/>
                          </a:solidFill>
                          <a:effectLst/>
                          <a:latin typeface="Arial"/>
                        </a:rPr>
                        <a:t>Yokococo</a:t>
                      </a: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Albertine</a:t>
                      </a:r>
                    </a:p>
                  </a:txBody>
                  <a:tcPr marL="9525" marR="9525" marT="9525" marB="0" anchor="ctr"/>
                </a:tc>
                <a:tc>
                  <a:txBody>
                    <a:bodyPr/>
                    <a:lstStyle/>
                    <a:p>
                      <a:pPr algn="l" fontAlgn="ctr"/>
                      <a:r>
                        <a:rPr lang="fr-FR" sz="1200" b="0" i="0" u="none" strike="noStrike" dirty="0">
                          <a:solidFill>
                            <a:srgbClr val="000000"/>
                          </a:solidFill>
                          <a:effectLst/>
                          <a:latin typeface="Arial"/>
                        </a:rPr>
                        <a:t>Nina et Nino</a:t>
                      </a:r>
                    </a:p>
                  </a:txBody>
                  <a:tcPr marL="9525" marR="9525" marT="9525" marB="0" anchor="ctr"/>
                </a:tc>
                <a:tc>
                  <a:txBody>
                    <a:bodyPr/>
                    <a:lstStyle/>
                    <a:p>
                      <a:pPr algn="l" fontAlgn="ctr"/>
                      <a:r>
                        <a:rPr lang="fr-FR" sz="1200" b="0" i="0" u="none" strike="noStrike">
                          <a:solidFill>
                            <a:srgbClr val="000000"/>
                          </a:solidFill>
                          <a:effectLst/>
                          <a:latin typeface="Arial"/>
                        </a:rPr>
                        <a:t>Belin Jeunesse</a:t>
                      </a:r>
                    </a:p>
                  </a:txBody>
                  <a:tcPr marL="9525" marR="9525" marT="9525" marB="0" anchor="ctr"/>
                </a:tc>
                <a:tc>
                  <a:txBody>
                    <a:bodyPr/>
                    <a:lstStyle/>
                    <a:p>
                      <a:pPr algn="ctr" fontAlgn="ctr"/>
                      <a:r>
                        <a:rPr lang="fr-FR" sz="1200" b="0" i="0" u="none" strike="noStrike" dirty="0">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Zullo, Germano</a:t>
                      </a:r>
                    </a:p>
                  </a:txBody>
                  <a:tcPr marL="9525" marR="9525" marT="9525" marB="0" anchor="ctr"/>
                </a:tc>
                <a:tc>
                  <a:txBody>
                    <a:bodyPr/>
                    <a:lstStyle/>
                    <a:p>
                      <a:pPr algn="l" fontAlgn="ctr"/>
                      <a:r>
                        <a:rPr lang="fr-FR" sz="1200" b="0" i="0" u="none" strike="noStrike" dirty="0">
                          <a:solidFill>
                            <a:srgbClr val="000000"/>
                          </a:solidFill>
                          <a:effectLst/>
                          <a:latin typeface="Arial"/>
                        </a:rPr>
                        <a:t>Albertine</a:t>
                      </a:r>
                    </a:p>
                  </a:txBody>
                  <a:tcPr marL="9525" marR="9525" marT="9525" marB="0" anchor="ctr"/>
                </a:tc>
                <a:tc>
                  <a:txBody>
                    <a:bodyPr/>
                    <a:lstStyle/>
                    <a:p>
                      <a:pPr algn="l" fontAlgn="ctr"/>
                      <a:r>
                        <a:rPr lang="fr-FR" sz="1200" b="0" i="0" u="none" strike="noStrike" dirty="0">
                          <a:solidFill>
                            <a:srgbClr val="000000"/>
                          </a:solidFill>
                          <a:effectLst/>
                          <a:latin typeface="Arial"/>
                        </a:rPr>
                        <a:t>Marta et la bicyclette</a:t>
                      </a:r>
                    </a:p>
                  </a:txBody>
                  <a:tcPr marL="9525" marR="9525" marT="9525" marB="0" anchor="ctr"/>
                </a:tc>
                <a:tc>
                  <a:txBody>
                    <a:bodyPr/>
                    <a:lstStyle/>
                    <a:p>
                      <a:pPr algn="l" fontAlgn="ctr"/>
                      <a:r>
                        <a:rPr lang="fr-FR" sz="1200" b="0" i="0" u="none" strike="noStrike">
                          <a:solidFill>
                            <a:srgbClr val="000000"/>
                          </a:solidFill>
                          <a:effectLst/>
                          <a:latin typeface="Arial"/>
                        </a:rPr>
                        <a:t>La joie de lire</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r h="423454">
                <a:tc>
                  <a:txBody>
                    <a:bodyPr/>
                    <a:lstStyle/>
                    <a:p>
                      <a:pPr algn="ctr"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smtClean="0">
                          <a:solidFill>
                            <a:srgbClr val="000000"/>
                          </a:solidFill>
                          <a:effectLst/>
                          <a:latin typeface="Arial"/>
                        </a:rPr>
                        <a:t>Desnouveaux, Florence</a:t>
                      </a:r>
                    </a:p>
                    <a:p>
                      <a:pPr algn="l" fontAlgn="ctr"/>
                      <a:r>
                        <a:rPr lang="fr-FR" sz="1200" b="0" i="0" u="none" strike="noStrike" dirty="0" smtClean="0">
                          <a:solidFill>
                            <a:srgbClr val="000000"/>
                          </a:solidFill>
                          <a:effectLst/>
                          <a:latin typeface="Arial"/>
                        </a:rPr>
                        <a:t>Palluy Christine</a:t>
                      </a:r>
                    </a:p>
                    <a:p>
                      <a:pPr algn="l" fontAlgn="ctr"/>
                      <a:r>
                        <a:rPr lang="fr-FR" sz="1200" b="0" i="0" u="none" strike="noStrike" dirty="0" smtClean="0">
                          <a:solidFill>
                            <a:srgbClr val="000000"/>
                          </a:solidFill>
                          <a:effectLst/>
                          <a:latin typeface="Arial"/>
                        </a:rPr>
                        <a:t>Chauveau Chloé</a:t>
                      </a:r>
                      <a:endParaRPr lang="fr-FR" sz="1200" b="0" i="0" u="none" strike="noStrike" dirty="0">
                        <a:solidFill>
                          <a:srgbClr val="000000"/>
                        </a:solidFill>
                        <a:effectLst/>
                        <a:latin typeface="Arial"/>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effectLst/>
                          <a:latin typeface="Arial"/>
                        </a:rPr>
                        <a:t>Hudrisier Cécile </a:t>
                      </a:r>
                    </a:p>
                    <a:p>
                      <a:pPr algn="l" fontAlgn="ctr"/>
                      <a:r>
                        <a:rPr lang="fr-FR" sz="1200" b="0" i="0" u="none" strike="noStrike" dirty="0" smtClean="0">
                          <a:solidFill>
                            <a:srgbClr val="000000"/>
                          </a:solidFill>
                          <a:effectLst/>
                          <a:latin typeface="Arial"/>
                        </a:rPr>
                        <a:t>Ribeyron Samuel</a:t>
                      </a:r>
                    </a:p>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effectLst/>
                          <a:latin typeface="Arial"/>
                        </a:rPr>
                        <a:t>Bielak Céline</a:t>
                      </a:r>
                    </a:p>
                  </a:txBody>
                  <a:tcPr marL="9525" marR="9525" marT="9525" marB="0" anchor="ctr"/>
                </a:tc>
                <a:tc>
                  <a:txBody>
                    <a:bodyPr/>
                    <a:lstStyle/>
                    <a:p>
                      <a:pPr algn="l" fontAlgn="ctr"/>
                      <a:r>
                        <a:rPr lang="fr-FR" sz="1200" b="0" i="0" u="none" strike="noStrike" dirty="0">
                          <a:solidFill>
                            <a:srgbClr val="FF00FF"/>
                          </a:solidFill>
                          <a:effectLst/>
                          <a:latin typeface="Arial"/>
                        </a:rPr>
                        <a:t>La moufle</a:t>
                      </a:r>
                    </a:p>
                  </a:txBody>
                  <a:tcPr marL="9525" marR="9525" marT="9525" marB="0" anchor="ctr"/>
                </a:tc>
                <a:tc>
                  <a:txBody>
                    <a:bodyPr/>
                    <a:lstStyle/>
                    <a:p>
                      <a:pPr algn="l" fontAlgn="ctr"/>
                      <a:r>
                        <a:rPr lang="fr-FR" sz="1200" b="0" i="0" u="none" strike="noStrike" dirty="0">
                          <a:solidFill>
                            <a:srgbClr val="000000"/>
                          </a:solidFill>
                          <a:effectLst/>
                          <a:latin typeface="Arial"/>
                        </a:rPr>
                        <a:t>Didier </a:t>
                      </a:r>
                      <a:r>
                        <a:rPr lang="fr-FR" sz="1200" b="0" i="0" u="none" strike="noStrike" dirty="0" smtClean="0">
                          <a:solidFill>
                            <a:srgbClr val="000000"/>
                          </a:solidFill>
                          <a:effectLst/>
                          <a:latin typeface="Arial"/>
                        </a:rPr>
                        <a:t>jeunesse</a:t>
                      </a:r>
                    </a:p>
                    <a:p>
                      <a:pPr algn="l" fontAlgn="ctr"/>
                      <a:r>
                        <a:rPr lang="fr-FR" sz="1200" b="0" i="0" u="none" strike="noStrike" dirty="0" smtClean="0">
                          <a:solidFill>
                            <a:srgbClr val="000000"/>
                          </a:solidFill>
                          <a:effectLst/>
                          <a:latin typeface="Arial"/>
                        </a:rPr>
                        <a:t>Milan</a:t>
                      </a:r>
                    </a:p>
                    <a:p>
                      <a:pPr algn="l" fontAlgn="ctr"/>
                      <a:r>
                        <a:rPr lang="fr-FR" sz="1200" b="0" i="0" u="none" strike="noStrike" dirty="0" smtClean="0">
                          <a:solidFill>
                            <a:srgbClr val="000000"/>
                          </a:solidFill>
                          <a:effectLst/>
                          <a:latin typeface="Arial"/>
                        </a:rPr>
                        <a:t>Lito</a:t>
                      </a:r>
                      <a:endParaRPr lang="fr-FR" sz="1200" b="0" i="0" u="none" strike="noStrike" dirty="0">
                        <a:solidFill>
                          <a:srgbClr val="000000"/>
                        </a:solidFill>
                        <a:effectLst/>
                        <a:latin typeface="Arial"/>
                      </a:endParaRPr>
                    </a:p>
                  </a:txBody>
                  <a:tcPr marL="9525" marR="9525" marT="9525" marB="0" anchor="ctr"/>
                </a:tc>
                <a:tc>
                  <a:txBody>
                    <a:bodyPr/>
                    <a:lstStyle/>
                    <a:p>
                      <a:pPr algn="ctr" fontAlgn="ctr"/>
                      <a:r>
                        <a:rPr lang="fr-FR" sz="1200" b="0" i="0" u="none" strike="noStrike" dirty="0" smtClean="0">
                          <a:solidFill>
                            <a:srgbClr val="000000"/>
                          </a:solidFill>
                          <a:effectLst/>
                          <a:latin typeface="Arial"/>
                        </a:rPr>
                        <a:t>1</a:t>
                      </a:r>
                      <a:endParaRPr lang="fr-FR" sz="1200" b="0" i="0" u="none" strike="noStrike" dirty="0">
                        <a:solidFill>
                          <a:srgbClr val="000000"/>
                        </a:solidFill>
                        <a:effectLst/>
                        <a:latin typeface="Arial"/>
                      </a:endParaRP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7545351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2425" y="2809964"/>
            <a:ext cx="8439150" cy="2031325"/>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Dans ces récits, les auteurs et illustrateurs ont recours à des techniques littéraires et artistiques qui demandent une coopération plus soutenue des lecteurs, et une familiarisation avec ce qui rend ces récits plus complexes. Il peut s’agir de références culturelles nécessaires, de savoirs à mobiliser, de l’écart à percevoir entre l’univers représenté et l’expérience du lecteur, ou encore de la façon de faire intervenir les personnages, de la subtilité du rapport entre le texte et les images...</a:t>
            </a:r>
          </a:p>
        </p:txBody>
      </p:sp>
      <p:sp>
        <p:nvSpPr>
          <p:cNvPr id="3" name="ZoneTexte 2"/>
          <p:cNvSpPr txBox="1"/>
          <p:nvPr/>
        </p:nvSpPr>
        <p:spPr>
          <a:xfrm>
            <a:off x="185737" y="200025"/>
            <a:ext cx="8605838" cy="1200329"/>
          </a:xfrm>
          <a:prstGeom prst="rect">
            <a:avLst/>
          </a:prstGeom>
          <a:noFill/>
        </p:spPr>
        <p:txBody>
          <a:bodyPr wrap="square" rtlCol="0">
            <a:spAutoFit/>
          </a:bodyPr>
          <a:lstStyle/>
          <a:p>
            <a:pPr algn="ctr"/>
            <a:r>
              <a:rPr lang="fr-FR" sz="3600" dirty="0" smtClean="0">
                <a:solidFill>
                  <a:schemeClr val="bg1"/>
                </a:solidFill>
                <a:latin typeface="Arial"/>
                <a:cs typeface="Arial"/>
              </a:rPr>
              <a:t>2.3.3 </a:t>
            </a:r>
            <a:r>
              <a:rPr lang="fr-FR" sz="3600" dirty="0">
                <a:solidFill>
                  <a:schemeClr val="bg1"/>
                </a:solidFill>
                <a:latin typeface="Arial"/>
                <a:cs typeface="Arial"/>
              </a:rPr>
              <a:t>Entrer dans le récit avec des </a:t>
            </a:r>
            <a:r>
              <a:rPr lang="fr-FR" sz="3600" dirty="0" smtClean="0">
                <a:solidFill>
                  <a:schemeClr val="bg1"/>
                </a:solidFill>
                <a:latin typeface="Arial"/>
                <a:cs typeface="Arial"/>
              </a:rPr>
              <a:t>récits déjà élaborés</a:t>
            </a:r>
            <a:endParaRPr lang="fr-FR" sz="3600" dirty="0">
              <a:solidFill>
                <a:schemeClr val="bg1"/>
              </a:solidFill>
              <a:latin typeface="Arial"/>
              <a:cs typeface="Arial"/>
            </a:endParaRPr>
          </a:p>
        </p:txBody>
      </p:sp>
    </p:spTree>
    <p:extLst>
      <p:ext uri="{BB962C8B-B14F-4D97-AF65-F5344CB8AC3E}">
        <p14:creationId xmlns:p14="http://schemas.microsoft.com/office/powerpoint/2010/main" val="1786642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tégorie.jp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256" b="1256"/>
          <a:stretch/>
        </p:blipFill>
        <p:spPr>
          <a:xfrm>
            <a:off x="111125" y="2381250"/>
            <a:ext cx="7785100" cy="3675063"/>
          </a:xfrm>
        </p:spPr>
      </p:pic>
      <p:sp>
        <p:nvSpPr>
          <p:cNvPr id="5" name="Titre 1"/>
          <p:cNvSpPr>
            <a:spLocks noGrp="1"/>
          </p:cNvSpPr>
          <p:nvPr>
            <p:ph type="title"/>
          </p:nvPr>
        </p:nvSpPr>
        <p:spPr/>
        <p:txBody>
          <a:bodyPr/>
          <a:lstStyle/>
          <a:p>
            <a:r>
              <a:rPr lang="fr-FR" sz="2800" dirty="0" smtClean="0">
                <a:latin typeface="Arial"/>
                <a:cs typeface="Arial"/>
              </a:rPr>
              <a:t>Présentation des ouvrages avec deux entrées complémentaires: une entrée par les pratiques orales de transmission et une entrée par les pratiques de lecture</a:t>
            </a:r>
            <a:endParaRPr lang="fr-FR" sz="2800" dirty="0">
              <a:latin typeface="Arial"/>
              <a:cs typeface="Arial"/>
            </a:endParaRPr>
          </a:p>
        </p:txBody>
      </p:sp>
    </p:spTree>
    <p:extLst>
      <p:ext uri="{BB962C8B-B14F-4D97-AF65-F5344CB8AC3E}">
        <p14:creationId xmlns:p14="http://schemas.microsoft.com/office/powerpoint/2010/main" val="271182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t="-21954" b="-22416"/>
          <a:stretch/>
        </p:blipFill>
        <p:spPr>
          <a:xfrm>
            <a:off x="2266950" y="2327346"/>
            <a:ext cx="1730544" cy="2143125"/>
          </a:xfrm>
        </p:spPr>
      </p:pic>
      <p:pic>
        <p:nvPicPr>
          <p:cNvPr id="9" name="Espace réservé pour une image  8">
            <a:hlinkClick r:id="rId3"/>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val="0"/>
              </a:ext>
            </a:extLst>
          </a:blip>
          <a:srcRect l="-3576" t="-4594" r="-6933"/>
          <a:stretch/>
        </p:blipFill>
        <p:spPr>
          <a:xfrm>
            <a:off x="208061" y="229947"/>
            <a:ext cx="1430239" cy="1680105"/>
          </a:xfrm>
        </p:spPr>
      </p:pic>
      <p:sp>
        <p:nvSpPr>
          <p:cNvPr id="8" name="ZoneTexte 7"/>
          <p:cNvSpPr txBox="1"/>
          <p:nvPr/>
        </p:nvSpPr>
        <p:spPr>
          <a:xfrm>
            <a:off x="4667250" y="306638"/>
            <a:ext cx="4076700" cy="2308324"/>
          </a:xfrm>
          <a:prstGeom prst="rect">
            <a:avLst/>
          </a:prstGeom>
          <a:noFill/>
        </p:spPr>
        <p:txBody>
          <a:bodyPr wrap="square" rtlCol="0">
            <a:spAutoFit/>
          </a:bodyPr>
          <a:lstStyle/>
          <a:p>
            <a:r>
              <a:rPr lang="fr-FR" sz="3600" smtClean="0">
                <a:latin typeface="Arial"/>
                <a:cs typeface="Arial"/>
              </a:rPr>
              <a:t>2.3.3 </a:t>
            </a:r>
            <a:r>
              <a:rPr lang="fr-FR" sz="3600" dirty="0" smtClean="0">
                <a:latin typeface="Arial"/>
                <a:cs typeface="Arial"/>
              </a:rPr>
              <a:t>Entrer dans le récit avec des récits déjà élaborés</a:t>
            </a:r>
            <a:endParaRPr lang="fr-FR" sz="3600" dirty="0">
              <a:latin typeface="Arial"/>
              <a:cs typeface="Arial"/>
            </a:endParaRPr>
          </a:p>
        </p:txBody>
      </p:sp>
      <p:pic>
        <p:nvPicPr>
          <p:cNvPr id="6" name="Espace réservé pour une image  9"/>
          <p:cNvPicPr>
            <a:picLocks noGrp="1" noChangeAspect="1"/>
          </p:cNvPicPr>
          <p:nvPr>
            <p:ph type="pic" sz="quarter" idx="13"/>
          </p:nvPr>
        </p:nvPicPr>
        <p:blipFill rotWithShape="1">
          <a:blip r:embed="rId5" cstate="email">
            <a:extLst>
              <a:ext uri="{28A0092B-C50C-407E-A947-70E740481C1C}">
                <a14:useLocalDpi xmlns:a14="http://schemas.microsoft.com/office/drawing/2010/main" val="0"/>
              </a:ext>
            </a:extLst>
          </a:blip>
          <a:srcRect l="-24123" t="-10717" r="-15700" b="-8600"/>
          <a:stretch/>
        </p:blipFill>
        <p:spPr>
          <a:xfrm>
            <a:off x="122568" y="2166579"/>
            <a:ext cx="1830057" cy="2093573"/>
          </a:xfrm>
        </p:spPr>
      </p:pic>
      <p:pic>
        <p:nvPicPr>
          <p:cNvPr id="7" name="Espace réservé pour une image  9"/>
          <p:cNvPicPr>
            <a:picLocks noGrp="1" noChangeAspect="1"/>
          </p:cNvPicPr>
          <p:nvPr>
            <p:ph type="pic" sz="quarter" idx="13"/>
          </p:nvPr>
        </p:nvPicPr>
        <p:blipFill rotWithShape="1">
          <a:blip r:embed="rId6" cstate="email">
            <a:extLst>
              <a:ext uri="{28A0092B-C50C-407E-A947-70E740481C1C}">
                <a14:useLocalDpi xmlns:a14="http://schemas.microsoft.com/office/drawing/2010/main" val="0"/>
              </a:ext>
            </a:extLst>
          </a:blip>
          <a:srcRect t="-18476" b="-7009"/>
          <a:stretch/>
        </p:blipFill>
        <p:spPr>
          <a:xfrm>
            <a:off x="1737924" y="229947"/>
            <a:ext cx="1821350" cy="2097399"/>
          </a:xfrm>
        </p:spPr>
      </p:pic>
      <p:pic>
        <p:nvPicPr>
          <p:cNvPr id="11" name="Espace réservé pour une image  9"/>
          <p:cNvPicPr>
            <a:picLocks noGrp="1" noChangeAspect="1"/>
          </p:cNvPicPr>
          <p:nvPr>
            <p:ph type="pic" sz="quarter" idx="13"/>
          </p:nvPr>
        </p:nvPicPr>
        <p:blipFill>
          <a:blip r:embed="rId7" cstate="email">
            <a:extLst>
              <a:ext uri="{28A0092B-C50C-407E-A947-70E740481C1C}">
                <a14:useLocalDpi xmlns:a14="http://schemas.microsoft.com/office/drawing/2010/main" val="0"/>
              </a:ext>
            </a:extLst>
          </a:blip>
          <a:stretch>
            <a:fillRect/>
          </a:stretch>
        </p:blipFill>
        <p:spPr>
          <a:xfrm>
            <a:off x="5659582" y="2443512"/>
            <a:ext cx="2092036" cy="1634910"/>
          </a:xfrm>
        </p:spPr>
      </p:pic>
      <p:pic>
        <p:nvPicPr>
          <p:cNvPr id="12" name="Espace réservé pour une image  9"/>
          <p:cNvPicPr>
            <a:picLocks noGrp="1" noChangeAspect="1"/>
          </p:cNvPicPr>
          <p:nvPr>
            <p:ph type="pic" sz="quarter" idx="13"/>
          </p:nvPr>
        </p:nvPicPr>
        <p:blipFill>
          <a:blip r:embed="rId8" cstate="email">
            <a:extLst>
              <a:ext uri="{28A0092B-C50C-407E-A947-70E740481C1C}">
                <a14:useLocalDpi xmlns:a14="http://schemas.microsoft.com/office/drawing/2010/main" val="0"/>
              </a:ext>
            </a:extLst>
          </a:blip>
          <a:stretch>
            <a:fillRect/>
          </a:stretch>
        </p:blipFill>
        <p:spPr>
          <a:xfrm>
            <a:off x="4157180" y="4338876"/>
            <a:ext cx="2124279" cy="1847923"/>
          </a:xfrm>
        </p:spPr>
      </p:pic>
      <p:pic>
        <p:nvPicPr>
          <p:cNvPr id="14" name="Espace réservé pour une image  8">
            <a:hlinkClick r:id="rId3"/>
          </p:cNvPr>
          <p:cNvPicPr>
            <a:picLocks noGrp="1" noChangeAspect="1"/>
          </p:cNvPicPr>
          <p:nvPr>
            <p:ph type="pic" sz="quarter" idx="15"/>
          </p:nvPr>
        </p:nvPicPr>
        <p:blipFill>
          <a:blip r:embed="rId9" cstate="email">
            <a:extLst>
              <a:ext uri="{28A0092B-C50C-407E-A947-70E740481C1C}">
                <a14:useLocalDpi xmlns:a14="http://schemas.microsoft.com/office/drawing/2010/main" val="0"/>
              </a:ext>
            </a:extLst>
          </a:blip>
          <a:stretch>
            <a:fillRect/>
          </a:stretch>
        </p:blipFill>
        <p:spPr>
          <a:xfrm>
            <a:off x="4157180" y="2580047"/>
            <a:ext cx="1222200" cy="1680105"/>
          </a:xfrm>
        </p:spPr>
      </p:pic>
      <p:pic>
        <p:nvPicPr>
          <p:cNvPr id="15" name="Espace réservé pour une image  8">
            <a:hlinkClick r:id="rId3"/>
          </p:cNvPr>
          <p:cNvPicPr>
            <a:picLocks noGrp="1" noChangeAspect="1"/>
          </p:cNvPicPr>
          <p:nvPr>
            <p:ph type="pic" sz="quarter" idx="15"/>
          </p:nvPr>
        </p:nvPicPr>
        <p:blipFill rotWithShape="1">
          <a:blip r:embed="rId10" cstate="email">
            <a:extLst>
              <a:ext uri="{28A0092B-C50C-407E-A947-70E740481C1C}">
                <a14:useLocalDpi xmlns:a14="http://schemas.microsoft.com/office/drawing/2010/main" val="0"/>
              </a:ext>
            </a:extLst>
          </a:blip>
          <a:srcRect l="-4076" t="-9633" b="-1"/>
          <a:stretch/>
        </p:blipFill>
        <p:spPr>
          <a:xfrm>
            <a:off x="6811893" y="3297769"/>
            <a:ext cx="1958258" cy="1625994"/>
          </a:xfrm>
        </p:spPr>
      </p:pic>
      <p:pic>
        <p:nvPicPr>
          <p:cNvPr id="16" name="Espace réservé pour une image  9"/>
          <p:cNvPicPr>
            <a:picLocks noGrp="1" noChangeAspect="1"/>
          </p:cNvPicPr>
          <p:nvPr>
            <p:ph type="pic" sz="quarter" idx="13"/>
          </p:nvPr>
        </p:nvPicPr>
        <p:blipFill rotWithShape="1">
          <a:blip r:embed="rId11">
            <a:extLst>
              <a:ext uri="{28A0092B-C50C-407E-A947-70E740481C1C}">
                <a14:useLocalDpi xmlns:a14="http://schemas.microsoft.com/office/drawing/2010/main" val="0"/>
              </a:ext>
            </a:extLst>
          </a:blip>
          <a:srcRect l="-43415" r="-47899"/>
          <a:stretch/>
        </p:blipFill>
        <p:spPr>
          <a:xfrm>
            <a:off x="438220" y="4260152"/>
            <a:ext cx="3559274" cy="2566093"/>
          </a:xfrm>
        </p:spPr>
      </p:pic>
      <p:pic>
        <p:nvPicPr>
          <p:cNvPr id="17" name="Espace réservé pour une image  9"/>
          <p:cNvPicPr>
            <a:picLocks noGrp="1" noChangeAspect="1"/>
          </p:cNvPicPr>
          <p:nvPr>
            <p:ph type="pic" sz="quarter" idx="13"/>
          </p:nvPr>
        </p:nvPicPr>
        <p:blipFill rotWithShape="1">
          <a:blip r:embed="rId12" cstate="email">
            <a:extLst>
              <a:ext uri="{28A0092B-C50C-407E-A947-70E740481C1C}">
                <a14:useLocalDpi xmlns:a14="http://schemas.microsoft.com/office/drawing/2010/main" val="0"/>
              </a:ext>
            </a:extLst>
          </a:blip>
          <a:srcRect l="5918" t="2153" r="-19122" b="-5782"/>
          <a:stretch/>
        </p:blipFill>
        <p:spPr>
          <a:xfrm>
            <a:off x="6524625" y="4923763"/>
            <a:ext cx="2368261" cy="1904205"/>
          </a:xfrm>
        </p:spPr>
      </p:pic>
    </p:spTree>
    <p:extLst>
      <p:ext uri="{BB962C8B-B14F-4D97-AF65-F5344CB8AC3E}">
        <p14:creationId xmlns:p14="http://schemas.microsoft.com/office/powerpoint/2010/main" val="161872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326865715"/>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492689"/>
                <a:gridCol w="1445571"/>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dirty="0">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Ahlberg, Janet et Allan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Les Bizardos</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51088">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Albert, Adrien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Au feu Petit Pierre</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 </a:t>
                      </a:r>
                    </a:p>
                  </a:txBody>
                  <a:tcPr marL="9525" marR="9525" marT="9525" marB="0" anchor="ctr"/>
                </a:tc>
              </a:tr>
              <a:tr h="423454">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Albo, Pablo</a:t>
                      </a:r>
                    </a:p>
                  </a:txBody>
                  <a:tcPr marL="9525" marR="9525" marT="9525" marB="0" anchor="ctr"/>
                </a:tc>
                <a:tc>
                  <a:txBody>
                    <a:bodyPr/>
                    <a:lstStyle/>
                    <a:p>
                      <a:pPr algn="l" fontAlgn="ctr"/>
                      <a:r>
                        <a:rPr lang="fr-FR" sz="1200" b="0" i="0" u="none" strike="noStrike">
                          <a:solidFill>
                            <a:srgbClr val="000000"/>
                          </a:solidFill>
                          <a:effectLst/>
                          <a:latin typeface="Arial"/>
                        </a:rPr>
                        <a:t>Guridi</a:t>
                      </a:r>
                    </a:p>
                  </a:txBody>
                  <a:tcPr marL="9525" marR="9525" marT="9525" marB="0" anchor="ctr"/>
                </a:tc>
                <a:tc>
                  <a:txBody>
                    <a:bodyPr/>
                    <a:lstStyle/>
                    <a:p>
                      <a:pPr algn="l" fontAlgn="ctr"/>
                      <a:r>
                        <a:rPr lang="fr-FR" sz="1200" b="0" i="0" u="none" strike="noStrike">
                          <a:solidFill>
                            <a:srgbClr val="000000"/>
                          </a:solidFill>
                          <a:effectLst/>
                          <a:latin typeface="Arial"/>
                        </a:rPr>
                        <a:t>Foot-Mouton</a:t>
                      </a: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endParaRPr lang="fr-FR" sz="1200" dirty="0">
                        <a:latin typeface="Arial"/>
                        <a:cs typeface="Arial"/>
                      </a:endParaRPr>
                    </a:p>
                  </a:txBody>
                  <a:tcPr/>
                </a:tc>
                <a:tc gridSpan="2">
                  <a:txBody>
                    <a:bodyPr/>
                    <a:lstStyle/>
                    <a:p>
                      <a:pPr algn="l" fontAlgn="ctr"/>
                      <a:r>
                        <a:rPr lang="fr-FR" sz="1200" b="0" i="0" u="none" strike="noStrike" dirty="0">
                          <a:solidFill>
                            <a:srgbClr val="000000"/>
                          </a:solidFill>
                          <a:effectLst/>
                          <a:latin typeface="Arial"/>
                        </a:rPr>
                        <a:t>Alexander, Martha</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N'aie pas peur, Teddy ! Je te protègerai des bêtes sauvages</a:t>
                      </a:r>
                    </a:p>
                  </a:txBody>
                  <a:tcPr marL="9525" marR="9525" marT="9525" marB="0" anchor="ctr"/>
                </a:tc>
                <a:tc>
                  <a:txBody>
                    <a:bodyPr/>
                    <a:lstStyle/>
                    <a:p>
                      <a:pPr algn="l" fontAlgn="ctr"/>
                      <a:r>
                        <a:rPr lang="fr-FR" sz="1200" b="0" i="0" u="none" strike="noStrike">
                          <a:solidFill>
                            <a:srgbClr val="000000"/>
                          </a:solidFill>
                          <a:effectLst/>
                          <a:latin typeface="Arial"/>
                        </a:rPr>
                        <a:t>Pastel</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endParaRPr lang="fr-FR" sz="1200">
                        <a:latin typeface="Arial"/>
                        <a:cs typeface="Arial"/>
                      </a:endParaRPr>
                    </a:p>
                  </a:txBody>
                  <a:tcPr/>
                </a:tc>
                <a:tc gridSpan="2">
                  <a:txBody>
                    <a:bodyPr/>
                    <a:lstStyle/>
                    <a:p>
                      <a:pPr algn="l" fontAlgn="ctr"/>
                      <a:r>
                        <a:rPr lang="fr-FR" sz="1200" b="0" i="0" u="none" strike="noStrike" dirty="0">
                          <a:solidFill>
                            <a:srgbClr val="000000"/>
                          </a:solidFill>
                          <a:effectLst/>
                          <a:latin typeface="Arial"/>
                        </a:rPr>
                        <a:t>Allen, Pamela</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Fais attention, Alexandre ! </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endParaRPr lang="fr-FR" sz="1200">
                        <a:latin typeface="Arial"/>
                        <a:cs typeface="Arial"/>
                      </a:endParaRPr>
                    </a:p>
                  </a:txBody>
                  <a:tcPr/>
                </a:tc>
                <a:tc>
                  <a:txBody>
                    <a:bodyPr/>
                    <a:lstStyle/>
                    <a:p>
                      <a:pPr algn="l" fontAlgn="ctr"/>
                      <a:r>
                        <a:rPr lang="fr-FR" sz="1200" b="0" i="0" u="none" strike="noStrike">
                          <a:solidFill>
                            <a:srgbClr val="000000"/>
                          </a:solidFill>
                          <a:effectLst/>
                          <a:latin typeface="Arial"/>
                        </a:rPr>
                        <a:t>Alzial, Sylvain</a:t>
                      </a:r>
                    </a:p>
                  </a:txBody>
                  <a:tcPr marL="9525" marR="9525" marT="9525" marB="0" anchor="ctr"/>
                </a:tc>
                <a:tc>
                  <a:txBody>
                    <a:bodyPr/>
                    <a:lstStyle/>
                    <a:p>
                      <a:pPr algn="l" fontAlgn="ctr"/>
                      <a:r>
                        <a:rPr lang="fr-FR" sz="1200" b="0" i="0" u="none" strike="noStrike">
                          <a:solidFill>
                            <a:srgbClr val="000000"/>
                          </a:solidFill>
                          <a:effectLst/>
                          <a:latin typeface="Arial"/>
                        </a:rPr>
                        <a:t>Philipponneau, Olivier</a:t>
                      </a:r>
                    </a:p>
                  </a:txBody>
                  <a:tcPr marL="9525" marR="9525" marT="9525" marB="0" anchor="ctr"/>
                </a:tc>
                <a:tc>
                  <a:txBody>
                    <a:bodyPr/>
                    <a:lstStyle/>
                    <a:p>
                      <a:pPr algn="l" fontAlgn="ctr"/>
                      <a:r>
                        <a:rPr lang="fr-FR" sz="1200" b="0" i="0" u="none" strike="noStrike">
                          <a:solidFill>
                            <a:srgbClr val="000000"/>
                          </a:solidFill>
                          <a:effectLst/>
                          <a:latin typeface="Arial"/>
                        </a:rPr>
                        <a:t>L'oiseau à deux becs</a:t>
                      </a:r>
                    </a:p>
                  </a:txBody>
                  <a:tcPr marL="9525" marR="9525" marT="9525" marB="0" anchor="ctr"/>
                </a:tc>
                <a:tc>
                  <a:txBody>
                    <a:bodyPr/>
                    <a:lstStyle/>
                    <a:p>
                      <a:pPr algn="l" fontAlgn="ctr"/>
                      <a:r>
                        <a:rPr lang="fr-FR" sz="1200" b="0" i="0" u="none" strike="noStrike">
                          <a:solidFill>
                            <a:srgbClr val="000000"/>
                          </a:solidFill>
                          <a:effectLst/>
                          <a:latin typeface="Arial"/>
                        </a:rPr>
                        <a:t>MeMo</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endParaRPr lang="fr-FR" dirty="0"/>
                    </a:p>
                  </a:txBody>
                  <a:tcPr/>
                </a:tc>
                <a:tc gridSpan="2">
                  <a:txBody>
                    <a:bodyPr/>
                    <a:lstStyle/>
                    <a:p>
                      <a:pPr algn="l" fontAlgn="ctr"/>
                      <a:r>
                        <a:rPr lang="fr-FR" sz="1200" b="0" i="0" u="none" strike="noStrike" dirty="0" err="1">
                          <a:solidFill>
                            <a:srgbClr val="000000"/>
                          </a:solidFill>
                          <a:effectLst/>
                          <a:latin typeface="Arial"/>
                        </a:rPr>
                        <a:t>Angeli</a:t>
                      </a:r>
                      <a:r>
                        <a:rPr lang="fr-FR" sz="1200" b="0" i="0" u="none" strike="noStrike" dirty="0">
                          <a:solidFill>
                            <a:srgbClr val="000000"/>
                          </a:solidFill>
                          <a:effectLst/>
                          <a:latin typeface="Arial"/>
                        </a:rPr>
                        <a:t>, May</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Oskar le coq</a:t>
                      </a:r>
                    </a:p>
                  </a:txBody>
                  <a:tcPr marL="9525" marR="9525" marT="9525" marB="0" anchor="ctr"/>
                </a:tc>
                <a:tc>
                  <a:txBody>
                    <a:bodyPr/>
                    <a:lstStyle/>
                    <a:p>
                      <a:pPr algn="l" fontAlgn="ctr"/>
                      <a:r>
                        <a:rPr lang="fr-FR" sz="1200" b="0" i="0" u="none" strike="noStrike">
                          <a:solidFill>
                            <a:srgbClr val="000000"/>
                          </a:solidFill>
                          <a:effectLst/>
                          <a:latin typeface="Arial"/>
                        </a:rPr>
                        <a:t>Thierry Magnier</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endParaRPr lang="fr-FR" dirty="0"/>
                    </a:p>
                  </a:txBody>
                  <a:tcPr/>
                </a:tc>
                <a:tc>
                  <a:txBody>
                    <a:bodyPr/>
                    <a:lstStyle/>
                    <a:p>
                      <a:pPr algn="l" fontAlgn="ctr"/>
                      <a:r>
                        <a:rPr lang="fr-FR" sz="1200" b="0" i="0" u="none" strike="noStrike">
                          <a:solidFill>
                            <a:srgbClr val="000000"/>
                          </a:solidFill>
                          <a:effectLst/>
                          <a:latin typeface="Arial"/>
                        </a:rPr>
                        <a:t>Banks, Kate</a:t>
                      </a:r>
                    </a:p>
                  </a:txBody>
                  <a:tcPr marL="9525" marR="9525" marT="9525" marB="0" anchor="ctr"/>
                </a:tc>
                <a:tc>
                  <a:txBody>
                    <a:bodyPr/>
                    <a:lstStyle/>
                    <a:p>
                      <a:pPr algn="l" fontAlgn="ctr"/>
                      <a:r>
                        <a:rPr lang="fr-FR" sz="1200" b="0" i="0" u="none" strike="noStrike">
                          <a:solidFill>
                            <a:srgbClr val="000000"/>
                          </a:solidFill>
                          <a:effectLst/>
                          <a:latin typeface="Arial"/>
                        </a:rPr>
                        <a:t>Hallensleben, Georg</a:t>
                      </a:r>
                    </a:p>
                  </a:txBody>
                  <a:tcPr marL="9525" marR="9525" marT="9525" marB="0" anchor="ctr"/>
                </a:tc>
                <a:tc>
                  <a:txBody>
                    <a:bodyPr/>
                    <a:lstStyle/>
                    <a:p>
                      <a:pPr algn="l" fontAlgn="ctr"/>
                      <a:r>
                        <a:rPr lang="fr-FR" sz="1200" b="0" i="0" u="none" strike="noStrike" dirty="0">
                          <a:solidFill>
                            <a:srgbClr val="000000"/>
                          </a:solidFill>
                          <a:effectLst/>
                          <a:latin typeface="Arial"/>
                        </a:rPr>
                        <a:t>Ferme les yeux</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endParaRPr lang="fr-FR" dirty="0"/>
                    </a:p>
                  </a:txBody>
                  <a:tcPr/>
                </a:tc>
                <a:tc>
                  <a:txBody>
                    <a:bodyPr/>
                    <a:lstStyle/>
                    <a:p>
                      <a:pPr algn="l" fontAlgn="ctr"/>
                      <a:r>
                        <a:rPr lang="fr-FR" sz="1200" b="0" i="0" u="none" strike="noStrike">
                          <a:solidFill>
                            <a:srgbClr val="000000"/>
                          </a:solidFill>
                          <a:effectLst/>
                          <a:latin typeface="Arial"/>
                        </a:rPr>
                        <a:t>Barnett, Mac</a:t>
                      </a:r>
                    </a:p>
                  </a:txBody>
                  <a:tcPr marL="9525" marR="9525" marT="9525" marB="0" anchor="ctr"/>
                </a:tc>
                <a:tc>
                  <a:txBody>
                    <a:bodyPr/>
                    <a:lstStyle/>
                    <a:p>
                      <a:pPr algn="l" fontAlgn="ctr"/>
                      <a:r>
                        <a:rPr lang="fr-FR" sz="1200" b="0" i="0" u="none" strike="noStrike">
                          <a:solidFill>
                            <a:srgbClr val="000000"/>
                          </a:solidFill>
                          <a:effectLst/>
                          <a:latin typeface="Arial"/>
                        </a:rPr>
                        <a:t>Klassen, Jon</a:t>
                      </a:r>
                    </a:p>
                  </a:txBody>
                  <a:tcPr marL="9525" marR="9525" marT="9525" marB="0" anchor="ctr"/>
                </a:tc>
                <a:tc>
                  <a:txBody>
                    <a:bodyPr/>
                    <a:lstStyle/>
                    <a:p>
                      <a:pPr algn="l" fontAlgn="ctr"/>
                      <a:r>
                        <a:rPr lang="fr-FR" sz="1200" b="0" i="0" u="none" strike="noStrike">
                          <a:solidFill>
                            <a:srgbClr val="000000"/>
                          </a:solidFill>
                          <a:effectLst/>
                          <a:latin typeface="Arial"/>
                        </a:rPr>
                        <a:t>Le loup, le  canard &amp; la souris</a:t>
                      </a:r>
                    </a:p>
                  </a:txBody>
                  <a:tcPr marL="9525" marR="9525" marT="9525" marB="0" anchor="ctr"/>
                </a:tc>
                <a:tc>
                  <a:txBody>
                    <a:bodyPr/>
                    <a:lstStyle/>
                    <a:p>
                      <a:pPr algn="l" fontAlgn="ctr"/>
                      <a:r>
                        <a:rPr lang="fr-FR" sz="1200" b="0" i="0" u="none" strike="noStrike">
                          <a:solidFill>
                            <a:srgbClr val="000000"/>
                          </a:solidFill>
                          <a:effectLst/>
                          <a:latin typeface="Arial"/>
                        </a:rPr>
                        <a:t>Pastel </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endParaRPr lang="fr-FR" dirty="0"/>
                    </a:p>
                  </a:txBody>
                  <a:tcPr/>
                </a:tc>
                <a:tc>
                  <a:txBody>
                    <a:bodyPr/>
                    <a:lstStyle/>
                    <a:p>
                      <a:pPr algn="l" fontAlgn="ctr"/>
                      <a:r>
                        <a:rPr lang="fr-FR" sz="1200" b="0" i="0" u="none" strike="noStrike">
                          <a:solidFill>
                            <a:srgbClr val="000000"/>
                          </a:solidFill>
                          <a:effectLst/>
                          <a:latin typeface="Arial"/>
                        </a:rPr>
                        <a:t>Bloch, Muriel</a:t>
                      </a:r>
                    </a:p>
                  </a:txBody>
                  <a:tcPr marL="9525" marR="9525" marT="9525" marB="0" anchor="ctr"/>
                </a:tc>
                <a:tc>
                  <a:txBody>
                    <a:bodyPr/>
                    <a:lstStyle/>
                    <a:p>
                      <a:pPr algn="l" fontAlgn="ctr"/>
                      <a:r>
                        <a:rPr lang="fr-FR" sz="1200" b="0" i="0" u="none" strike="noStrike" dirty="0">
                          <a:solidFill>
                            <a:srgbClr val="000000"/>
                          </a:solidFill>
                          <a:effectLst/>
                          <a:latin typeface="Arial"/>
                        </a:rPr>
                        <a:t>Bourre, Martine</a:t>
                      </a:r>
                    </a:p>
                  </a:txBody>
                  <a:tcPr marL="9525" marR="9525" marT="9525" marB="0" anchor="ctr"/>
                </a:tc>
                <a:tc>
                  <a:txBody>
                    <a:bodyPr/>
                    <a:lstStyle/>
                    <a:p>
                      <a:pPr algn="l" fontAlgn="ctr"/>
                      <a:r>
                        <a:rPr lang="fr-FR" sz="1200" b="0" i="0" u="none" strike="noStrike">
                          <a:solidFill>
                            <a:srgbClr val="000000"/>
                          </a:solidFill>
                          <a:effectLst/>
                          <a:latin typeface="Arial"/>
                        </a:rPr>
                        <a:t>Le loup et la mésange</a:t>
                      </a: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endParaRPr lang="fr-FR" dirty="0"/>
                    </a:p>
                  </a:txBody>
                  <a:tcPr/>
                </a:tc>
                <a:tc gridSpan="2">
                  <a:txBody>
                    <a:bodyPr/>
                    <a:lstStyle/>
                    <a:p>
                      <a:pPr algn="l" fontAlgn="ctr"/>
                      <a:r>
                        <a:rPr lang="fr-FR" sz="1200" b="0" i="0" u="none" strike="noStrike" dirty="0">
                          <a:solidFill>
                            <a:srgbClr val="000000"/>
                          </a:solidFill>
                          <a:effectLst/>
                          <a:latin typeface="Arial"/>
                        </a:rPr>
                        <a:t>Browne, Anthony</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Marcel et Hugo</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754535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070538517"/>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Brun-Cosme, Nadine</a:t>
                      </a:r>
                    </a:p>
                  </a:txBody>
                  <a:tcPr marL="9525" marR="9525" marT="9525" marB="0" anchor="ctr"/>
                </a:tc>
                <a:tc>
                  <a:txBody>
                    <a:bodyPr/>
                    <a:lstStyle/>
                    <a:p>
                      <a:pPr algn="l" fontAlgn="ctr"/>
                      <a:r>
                        <a:rPr lang="fr-FR" sz="1200" b="0" i="0" u="none" strike="noStrike" dirty="0">
                          <a:solidFill>
                            <a:srgbClr val="000000"/>
                          </a:solidFill>
                          <a:effectLst/>
                          <a:latin typeface="Arial"/>
                        </a:rPr>
                        <a:t>Tallec, Olivier </a:t>
                      </a:r>
                    </a:p>
                  </a:txBody>
                  <a:tcPr marL="9525" marR="9525" marT="9525" marB="0" anchor="ctr"/>
                </a:tc>
                <a:tc>
                  <a:txBody>
                    <a:bodyPr/>
                    <a:lstStyle/>
                    <a:p>
                      <a:pPr algn="l" fontAlgn="ctr"/>
                      <a:r>
                        <a:rPr lang="fr-FR" sz="1200" b="0" i="0" u="none" strike="noStrike">
                          <a:solidFill>
                            <a:srgbClr val="000000"/>
                          </a:solidFill>
                          <a:effectLst/>
                          <a:latin typeface="Arial"/>
                        </a:rPr>
                        <a:t>Grand Loup &amp; Petit Loup</a:t>
                      </a:r>
                    </a:p>
                  </a:txBody>
                  <a:tcPr marL="9525" marR="9525" marT="9525" marB="0" anchor="ctr"/>
                </a:tc>
                <a:tc>
                  <a:txBody>
                    <a:bodyPr/>
                    <a:lstStyle/>
                    <a:p>
                      <a:pPr algn="l" fontAlgn="ctr"/>
                      <a:r>
                        <a:rPr lang="fr-FR" sz="1200" b="0" i="0" u="none" strike="noStrike">
                          <a:solidFill>
                            <a:srgbClr val="000000"/>
                          </a:solidFill>
                          <a:effectLst/>
                          <a:latin typeface="Arial"/>
                        </a:rPr>
                        <a:t>Flammarion - Père-Castor</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51088">
                <a:tc>
                  <a:txBody>
                    <a:bodyPr/>
                    <a:lstStyle/>
                    <a:p>
                      <a:pPr algn="ctr" fontAlgn="ctr"/>
                      <a:r>
                        <a:rPr lang="fr-FR" sz="1200" b="0" i="0" u="none" strike="noStrike">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Caputo, Natha</a:t>
                      </a:r>
                    </a:p>
                  </a:txBody>
                  <a:tcPr marL="9525" marR="9525" marT="9525" marB="0" anchor="ctr"/>
                </a:tc>
                <a:tc>
                  <a:txBody>
                    <a:bodyPr/>
                    <a:lstStyle/>
                    <a:p>
                      <a:pPr algn="l" fontAlgn="ctr"/>
                      <a:r>
                        <a:rPr lang="fr-FR" sz="1200" b="0" i="0" u="none" strike="noStrike">
                          <a:solidFill>
                            <a:srgbClr val="000000"/>
                          </a:solidFill>
                          <a:effectLst/>
                          <a:latin typeface="Arial"/>
                        </a:rPr>
                        <a:t>Belvès, Pierre</a:t>
                      </a:r>
                    </a:p>
                  </a:txBody>
                  <a:tcPr marL="9525" marR="9525" marT="9525" marB="0" anchor="ctr"/>
                </a:tc>
                <a:tc>
                  <a:txBody>
                    <a:bodyPr/>
                    <a:lstStyle/>
                    <a:p>
                      <a:pPr algn="l" fontAlgn="ctr"/>
                      <a:r>
                        <a:rPr lang="fr-FR" sz="1200" b="0" i="0" u="none" strike="noStrike" dirty="0">
                          <a:solidFill>
                            <a:srgbClr val="33CC33"/>
                          </a:solidFill>
                          <a:effectLst/>
                          <a:latin typeface="Arial"/>
                        </a:rPr>
                        <a:t>Roule Galette…</a:t>
                      </a:r>
                    </a:p>
                  </a:txBody>
                  <a:tcPr marL="9525" marR="9525" marT="9525" marB="0" anchor="ctr"/>
                </a:tc>
                <a:tc>
                  <a:txBody>
                    <a:bodyPr/>
                    <a:lstStyle/>
                    <a:p>
                      <a:pPr algn="l" fontAlgn="ctr"/>
                      <a:r>
                        <a:rPr lang="fr-FR" sz="1200" b="0" i="0" u="none" strike="noStrike">
                          <a:solidFill>
                            <a:srgbClr val="000000"/>
                          </a:solidFill>
                          <a:effectLst/>
                          <a:latin typeface="Arial"/>
                        </a:rPr>
                        <a:t>Flammarion - Père-Castor</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Chaud, Benjamin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Une chanson d'ours</a:t>
                      </a:r>
                    </a:p>
                  </a:txBody>
                  <a:tcPr marL="9525" marR="9525" marT="9525" marB="0" anchor="ctr"/>
                </a:tc>
                <a:tc>
                  <a:txBody>
                    <a:bodyPr/>
                    <a:lstStyle/>
                    <a:p>
                      <a:pPr algn="l" fontAlgn="ctr"/>
                      <a:r>
                        <a:rPr lang="fr-FR" sz="1200" b="0" i="0" u="none" strike="noStrike">
                          <a:solidFill>
                            <a:srgbClr val="000000"/>
                          </a:solidFill>
                          <a:effectLst/>
                          <a:latin typeface="Arial"/>
                        </a:rPr>
                        <a:t>Hélium</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Claverie, Jean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dirty="0">
                          <a:solidFill>
                            <a:srgbClr val="000000"/>
                          </a:solidFill>
                          <a:effectLst/>
                          <a:latin typeface="Arial"/>
                        </a:rPr>
                        <a:t>La batterie de Théophile</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Colmont, Marie</a:t>
                      </a:r>
                    </a:p>
                  </a:txBody>
                  <a:tcPr marL="9525" marR="9525" marT="9525" marB="0" anchor="ctr"/>
                </a:tc>
                <a:tc>
                  <a:txBody>
                    <a:bodyPr/>
                    <a:lstStyle/>
                    <a:p>
                      <a:pPr algn="l" fontAlgn="ctr"/>
                      <a:r>
                        <a:rPr lang="fr-FR" sz="1200" b="0" i="0" u="none" strike="noStrike">
                          <a:solidFill>
                            <a:srgbClr val="000000"/>
                          </a:solidFill>
                          <a:effectLst/>
                          <a:latin typeface="Arial"/>
                        </a:rPr>
                        <a:t>Muller, Gerda</a:t>
                      </a:r>
                    </a:p>
                  </a:txBody>
                  <a:tcPr marL="9525" marR="9525" marT="9525" marB="0" anchor="ctr"/>
                </a:tc>
                <a:tc>
                  <a:txBody>
                    <a:bodyPr/>
                    <a:lstStyle/>
                    <a:p>
                      <a:pPr algn="l" fontAlgn="ctr"/>
                      <a:r>
                        <a:rPr lang="fr-FR" sz="1200" b="0" i="0" u="none" strike="noStrike">
                          <a:solidFill>
                            <a:srgbClr val="000000"/>
                          </a:solidFill>
                          <a:effectLst/>
                          <a:latin typeface="Arial"/>
                        </a:rPr>
                        <a:t>Marlaguette</a:t>
                      </a:r>
                    </a:p>
                  </a:txBody>
                  <a:tcPr marL="9525" marR="9525" marT="9525" marB="0" anchor="ctr"/>
                </a:tc>
                <a:tc>
                  <a:txBody>
                    <a:bodyPr/>
                    <a:lstStyle/>
                    <a:p>
                      <a:pPr algn="l" fontAlgn="ctr"/>
                      <a:r>
                        <a:rPr lang="fr-FR" sz="1200" b="0" i="0" u="none" strike="noStrike">
                          <a:solidFill>
                            <a:srgbClr val="000000"/>
                          </a:solidFill>
                          <a:effectLst/>
                          <a:latin typeface="Arial"/>
                        </a:rPr>
                        <a:t>Flammarion - Père-Castor</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Cone Briant, Sara (d'après)</a:t>
                      </a:r>
                    </a:p>
                  </a:txBody>
                  <a:tcPr marL="9525" marR="9525" marT="9525" marB="0" anchor="ctr"/>
                </a:tc>
                <a:tc>
                  <a:txBody>
                    <a:bodyPr/>
                    <a:lstStyle/>
                    <a:p>
                      <a:pPr algn="l" fontAlgn="ctr"/>
                      <a:r>
                        <a:rPr lang="fr-FR" sz="1200" b="0" i="0" u="none" strike="noStrike">
                          <a:solidFill>
                            <a:srgbClr val="000000"/>
                          </a:solidFill>
                          <a:effectLst/>
                          <a:latin typeface="Arial"/>
                        </a:rPr>
                        <a:t>Ohl, Simone</a:t>
                      </a:r>
                    </a:p>
                  </a:txBody>
                  <a:tcPr marL="9525" marR="9525" marT="9525" marB="0" anchor="ctr"/>
                </a:tc>
                <a:tc>
                  <a:txBody>
                    <a:bodyPr/>
                    <a:lstStyle/>
                    <a:p>
                      <a:pPr algn="l" fontAlgn="ctr"/>
                      <a:r>
                        <a:rPr lang="fr-FR" sz="1200" b="0" i="0" u="none" strike="noStrike">
                          <a:solidFill>
                            <a:srgbClr val="000000"/>
                          </a:solidFill>
                          <a:effectLst/>
                          <a:latin typeface="Arial"/>
                        </a:rPr>
                        <a:t>Les trois ours</a:t>
                      </a:r>
                      <a:r>
                        <a:rPr lang="fr-FR" sz="2600" b="0" i="0" u="none" strike="noStrike">
                          <a:solidFill>
                            <a:srgbClr val="FF6600"/>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Memo</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Cooke, Trish</a:t>
                      </a:r>
                    </a:p>
                  </a:txBody>
                  <a:tcPr marL="9525" marR="9525" marT="9525" marB="0" anchor="ctr"/>
                </a:tc>
                <a:tc>
                  <a:txBody>
                    <a:bodyPr/>
                    <a:lstStyle/>
                    <a:p>
                      <a:pPr algn="l" fontAlgn="ctr"/>
                      <a:r>
                        <a:rPr lang="fr-FR" sz="1200" b="0" i="0" u="none" strike="noStrike">
                          <a:solidFill>
                            <a:srgbClr val="000000"/>
                          </a:solidFill>
                          <a:effectLst/>
                          <a:latin typeface="Arial"/>
                        </a:rPr>
                        <a:t>Oxenbury, Helen</a:t>
                      </a:r>
                    </a:p>
                  </a:txBody>
                  <a:tcPr marL="9525" marR="9525" marT="9525" marB="0" anchor="ctr"/>
                </a:tc>
                <a:tc>
                  <a:txBody>
                    <a:bodyPr/>
                    <a:lstStyle/>
                    <a:p>
                      <a:pPr algn="l" fontAlgn="ctr"/>
                      <a:r>
                        <a:rPr lang="fr-FR" sz="1200" b="0" i="0" u="none" strike="noStrike">
                          <a:solidFill>
                            <a:srgbClr val="000000"/>
                          </a:solidFill>
                          <a:effectLst/>
                          <a:latin typeface="Arial"/>
                        </a:rPr>
                        <a:t>Très, très fort !</a:t>
                      </a:r>
                    </a:p>
                  </a:txBody>
                  <a:tcPr marL="9525" marR="9525" marT="9525" marB="0" anchor="ctr"/>
                </a:tc>
                <a:tc>
                  <a:txBody>
                    <a:bodyPr/>
                    <a:lstStyle/>
                    <a:p>
                      <a:pPr algn="l" fontAlgn="ctr"/>
                      <a:r>
                        <a:rPr lang="fr-FR" sz="1200" b="0" i="0" u="none" strike="noStrike">
                          <a:solidFill>
                            <a:srgbClr val="000000"/>
                          </a:solidFill>
                          <a:effectLst/>
                          <a:latin typeface="Arial"/>
                        </a:rPr>
                        <a:t>Flammarion - Père-Castor</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Corentin, Philippe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Les deux goinfres</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Crowther, Kitty</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Alors ?</a:t>
                      </a:r>
                    </a:p>
                  </a:txBody>
                  <a:tcPr marL="9525" marR="9525" marT="9525" marB="0" anchor="ctr"/>
                </a:tc>
                <a:tc>
                  <a:txBody>
                    <a:bodyPr/>
                    <a:lstStyle/>
                    <a:p>
                      <a:pPr algn="l" fontAlgn="ctr"/>
                      <a:r>
                        <a:rPr lang="fr-FR" sz="1200" b="0" i="0" u="none" strike="noStrike">
                          <a:solidFill>
                            <a:srgbClr val="000000"/>
                          </a:solidFill>
                          <a:effectLst/>
                          <a:latin typeface="Arial"/>
                        </a:rPr>
                        <a:t>Pastel</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Dahl, Roald</a:t>
                      </a:r>
                    </a:p>
                  </a:txBody>
                  <a:tcPr marL="9525" marR="9525" marT="9525" marB="0" anchor="ctr"/>
                </a:tc>
                <a:tc>
                  <a:txBody>
                    <a:bodyPr/>
                    <a:lstStyle/>
                    <a:p>
                      <a:pPr algn="l" fontAlgn="ctr"/>
                      <a:r>
                        <a:rPr lang="fr-FR" sz="1200" b="0" i="0" u="none" strike="noStrike">
                          <a:solidFill>
                            <a:srgbClr val="000000"/>
                          </a:solidFill>
                          <a:effectLst/>
                          <a:latin typeface="Arial"/>
                        </a:rPr>
                        <a:t>Blake, Quentin</a:t>
                      </a:r>
                    </a:p>
                  </a:txBody>
                  <a:tcPr marL="9525" marR="9525" marT="9525" marB="0" anchor="ctr"/>
                </a:tc>
                <a:tc>
                  <a:txBody>
                    <a:bodyPr/>
                    <a:lstStyle/>
                    <a:p>
                      <a:pPr algn="l" fontAlgn="ctr"/>
                      <a:r>
                        <a:rPr lang="fr-FR" sz="1200" b="0" i="0" u="none" strike="noStrike">
                          <a:solidFill>
                            <a:srgbClr val="000000"/>
                          </a:solidFill>
                          <a:effectLst/>
                          <a:latin typeface="Arial"/>
                        </a:rPr>
                        <a:t>L'énorme crocodile</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 4</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Delacroix, Sibylle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Graines de sable</a:t>
                      </a:r>
                    </a:p>
                  </a:txBody>
                  <a:tcPr marL="9525" marR="9525" marT="9525" marB="0" anchor="ctr"/>
                </a:tc>
                <a:tc>
                  <a:txBody>
                    <a:bodyPr/>
                    <a:lstStyle/>
                    <a:p>
                      <a:pPr algn="l" fontAlgn="ctr"/>
                      <a:r>
                        <a:rPr lang="fr-FR" sz="1200" b="0" i="0" u="none" strike="noStrike">
                          <a:solidFill>
                            <a:srgbClr val="000000"/>
                          </a:solidFill>
                          <a:effectLst/>
                          <a:latin typeface="Arial"/>
                        </a:rPr>
                        <a:t>Bayard jeunesse</a:t>
                      </a:r>
                    </a:p>
                  </a:txBody>
                  <a:tcPr marL="9525" marR="9525" marT="9525" marB="0" anchor="ctr"/>
                </a:tc>
                <a:tc>
                  <a:txBody>
                    <a:bodyPr/>
                    <a:lstStyle/>
                    <a:p>
                      <a:pPr algn="ctr" fontAlgn="ctr"/>
                      <a:r>
                        <a:rPr lang="fr-FR" sz="1200" b="0" i="0" u="none" strike="noStrike" dirty="0">
                          <a:solidFill>
                            <a:srgbClr val="000000"/>
                          </a:solidFill>
                          <a:effectLst/>
                          <a:latin typeface="Arial"/>
                        </a:rPr>
                        <a:t>2 - 3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572387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839596105"/>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416489"/>
                <a:gridCol w="1521771"/>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Delye, Pierre</a:t>
                      </a:r>
                    </a:p>
                  </a:txBody>
                  <a:tcPr marL="9525" marR="9525" marT="9525" marB="0" anchor="ctr"/>
                </a:tc>
                <a:tc>
                  <a:txBody>
                    <a:bodyPr/>
                    <a:lstStyle/>
                    <a:p>
                      <a:pPr algn="l" fontAlgn="ctr"/>
                      <a:r>
                        <a:rPr lang="fr-FR" sz="1200" b="0" i="0" u="none" strike="noStrike" dirty="0">
                          <a:solidFill>
                            <a:srgbClr val="000000"/>
                          </a:solidFill>
                          <a:effectLst/>
                          <a:latin typeface="Arial"/>
                        </a:rPr>
                        <a:t>Hudrisier, Cécile</a:t>
                      </a:r>
                    </a:p>
                  </a:txBody>
                  <a:tcPr marL="9525" marR="9525" marT="9525" marB="0" anchor="ctr"/>
                </a:tc>
                <a:tc>
                  <a:txBody>
                    <a:bodyPr/>
                    <a:lstStyle/>
                    <a:p>
                      <a:pPr algn="l" fontAlgn="ctr"/>
                      <a:r>
                        <a:rPr lang="fr-FR" sz="1200" b="0" i="0" u="none" strike="noStrike">
                          <a:solidFill>
                            <a:srgbClr val="000000"/>
                          </a:solidFill>
                          <a:effectLst/>
                          <a:latin typeface="Arial"/>
                        </a:rPr>
                        <a:t>La grosse faim de P'tit Bonhomme</a:t>
                      </a: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51088">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Flas, Isabelle</a:t>
                      </a:r>
                    </a:p>
                  </a:txBody>
                  <a:tcPr marL="9525" marR="9525" marT="9525" marB="0" anchor="ctr"/>
                </a:tc>
                <a:tc>
                  <a:txBody>
                    <a:bodyPr/>
                    <a:lstStyle/>
                    <a:p>
                      <a:pPr algn="l" fontAlgn="ctr"/>
                      <a:r>
                        <a:rPr lang="fr-FR" sz="1200" b="0" i="0" u="none" strike="noStrike">
                          <a:solidFill>
                            <a:srgbClr val="000000"/>
                          </a:solidFill>
                          <a:effectLst/>
                          <a:latin typeface="Arial"/>
                        </a:rPr>
                        <a:t>Masson, Annick</a:t>
                      </a:r>
                    </a:p>
                  </a:txBody>
                  <a:tcPr marL="9525" marR="9525" marT="9525" marB="0" anchor="ctr"/>
                </a:tc>
                <a:tc>
                  <a:txBody>
                    <a:bodyPr/>
                    <a:lstStyle/>
                    <a:p>
                      <a:pPr algn="l" fontAlgn="ctr"/>
                      <a:r>
                        <a:rPr lang="fr-FR" sz="1200" b="0" i="0" u="none" strike="noStrike">
                          <a:solidFill>
                            <a:srgbClr val="000000"/>
                          </a:solidFill>
                          <a:effectLst/>
                          <a:latin typeface="Arial"/>
                        </a:rPr>
                        <a:t>La clé</a:t>
                      </a:r>
                    </a:p>
                  </a:txBody>
                  <a:tcPr marL="9525" marR="9525" marT="9525" marB="0" anchor="ctr"/>
                </a:tc>
                <a:tc>
                  <a:txBody>
                    <a:bodyPr/>
                    <a:lstStyle/>
                    <a:p>
                      <a:pPr algn="l" fontAlgn="ctr"/>
                      <a:r>
                        <a:rPr lang="fr-FR" sz="1200" b="0" i="0" u="none" strike="noStrike">
                          <a:solidFill>
                            <a:srgbClr val="000000"/>
                          </a:solidFill>
                          <a:effectLst/>
                          <a:latin typeface="Arial"/>
                        </a:rPr>
                        <a:t>Mijade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P</a:t>
                      </a:r>
                    </a:p>
                  </a:txBody>
                  <a:tcPr marL="9525" marR="9525" marT="9525" marB="0" anchor="ctr"/>
                </a:tc>
                <a:tc gridSpan="2">
                  <a:txBody>
                    <a:bodyPr/>
                    <a:lstStyle/>
                    <a:p>
                      <a:pPr algn="l" fontAlgn="ctr"/>
                      <a:r>
                        <a:rPr lang="fr-FR" sz="1200" b="0" i="0" u="none" strike="noStrike" dirty="0">
                          <a:solidFill>
                            <a:srgbClr val="000000"/>
                          </a:solidFill>
                          <a:effectLst/>
                          <a:latin typeface="Arial"/>
                        </a:rPr>
                        <a:t>Galdone, Paul</a:t>
                      </a:r>
                    </a:p>
                  </a:txBody>
                  <a:tcPr marL="9525" marR="9525" marT="9525" marB="0" anchor="ctr"/>
                </a:tc>
                <a:tc hMerge="1">
                  <a:txBody>
                    <a:bodyPr/>
                    <a:lstStyle/>
                    <a:p>
                      <a:endParaRPr lang="fr-FR"/>
                    </a:p>
                  </a:txBody>
                  <a:tcPr/>
                </a:tc>
                <a:tc>
                  <a:txBody>
                    <a:bodyPr/>
                    <a:lstStyle/>
                    <a:p>
                      <a:pPr algn="l" fontAlgn="ctr"/>
                      <a:r>
                        <a:rPr lang="fr-FR" sz="1200" b="0" i="0" u="none" strike="noStrike">
                          <a:solidFill>
                            <a:srgbClr val="000000"/>
                          </a:solidFill>
                          <a:effectLst/>
                          <a:latin typeface="Arial"/>
                        </a:rPr>
                        <a:t>Poule Plumette</a:t>
                      </a:r>
                    </a:p>
                  </a:txBody>
                  <a:tcPr marL="9525" marR="9525" marT="9525" marB="0" anchor="ctr"/>
                </a:tc>
                <a:tc>
                  <a:txBody>
                    <a:bodyPr/>
                    <a:lstStyle/>
                    <a:p>
                      <a:pPr algn="l" fontAlgn="ctr"/>
                      <a:r>
                        <a:rPr lang="fr-FR" sz="1200" b="0" i="0" u="none" strike="noStrike">
                          <a:solidFill>
                            <a:srgbClr val="000000"/>
                          </a:solidFill>
                          <a:effectLst/>
                          <a:latin typeface="Arial"/>
                        </a:rPr>
                        <a:t>Circonflexe</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Grimm, Jacob et Wilhelm </a:t>
                      </a:r>
                    </a:p>
                  </a:txBody>
                  <a:tcPr marL="9525" marR="9525" marT="9525" marB="0" anchor="ctr"/>
                </a:tc>
                <a:tc>
                  <a:txBody>
                    <a:bodyPr/>
                    <a:lstStyle/>
                    <a:p>
                      <a:pPr algn="l" fontAlgn="ctr"/>
                      <a:r>
                        <a:rPr lang="fr-FR" sz="1200" b="0" i="0" u="none" strike="noStrike" dirty="0">
                          <a:solidFill>
                            <a:srgbClr val="000000"/>
                          </a:solidFill>
                          <a:effectLst/>
                          <a:latin typeface="Arial"/>
                        </a:rPr>
                        <a:t>Mansot, Frédérick</a:t>
                      </a:r>
                    </a:p>
                  </a:txBody>
                  <a:tcPr marL="9525" marR="9525" marT="9525" marB="0" anchor="ctr"/>
                </a:tc>
                <a:tc>
                  <a:txBody>
                    <a:bodyPr/>
                    <a:lstStyle/>
                    <a:p>
                      <a:pPr algn="l" fontAlgn="ctr"/>
                      <a:r>
                        <a:rPr lang="fr-FR" sz="1200" b="0" i="0" u="none" strike="noStrike">
                          <a:solidFill>
                            <a:srgbClr val="000000"/>
                          </a:solidFill>
                          <a:effectLst/>
                          <a:latin typeface="Arial"/>
                        </a:rPr>
                        <a:t>Le petit chaperon rouge</a:t>
                      </a:r>
                      <a:r>
                        <a:rPr lang="fr-FR" sz="2400" b="0" i="0" u="none" strike="noStrike">
                          <a:solidFill>
                            <a:srgbClr val="000000"/>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Magnard jeunesse</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Heine, Helme</a:t>
                      </a:r>
                    </a:p>
                  </a:txBody>
                  <a:tcPr marL="9525" marR="9525" marT="9525" marB="0" anchor="ctr"/>
                </a:tc>
                <a:tc hMerge="1">
                  <a:txBody>
                    <a:bodyPr/>
                    <a:lstStyle/>
                    <a:p>
                      <a:endParaRPr lang="fr-FR"/>
                    </a:p>
                  </a:txBody>
                  <a:tcPr/>
                </a:tc>
                <a:tc>
                  <a:txBody>
                    <a:bodyPr/>
                    <a:lstStyle/>
                    <a:p>
                      <a:pPr algn="l" fontAlgn="ctr"/>
                      <a:r>
                        <a:rPr lang="fr-FR" sz="1200" b="0" i="0" u="none" strike="noStrike">
                          <a:solidFill>
                            <a:srgbClr val="000000"/>
                          </a:solidFill>
                          <a:effectLst/>
                          <a:latin typeface="Arial"/>
                        </a:rPr>
                        <a:t>Trois amis</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Jandl, Ernst</a:t>
                      </a:r>
                    </a:p>
                  </a:txBody>
                  <a:tcPr marL="9525" marR="9525" marT="9525" marB="0" anchor="ctr"/>
                </a:tc>
                <a:tc>
                  <a:txBody>
                    <a:bodyPr/>
                    <a:lstStyle/>
                    <a:p>
                      <a:pPr algn="l" fontAlgn="ctr"/>
                      <a:r>
                        <a:rPr lang="fr-FR" sz="1200" b="0" i="0" u="none" strike="noStrike" dirty="0">
                          <a:solidFill>
                            <a:srgbClr val="000000"/>
                          </a:solidFill>
                          <a:effectLst/>
                          <a:latin typeface="Arial"/>
                        </a:rPr>
                        <a:t>Junge, Norman</a:t>
                      </a:r>
                    </a:p>
                  </a:txBody>
                  <a:tcPr marL="9525" marR="9525" marT="9525" marB="0" anchor="ctr"/>
                </a:tc>
                <a:tc>
                  <a:txBody>
                    <a:bodyPr/>
                    <a:lstStyle/>
                    <a:p>
                      <a:pPr algn="l" fontAlgn="ctr"/>
                      <a:r>
                        <a:rPr lang="fr-FR" sz="1200" b="0" i="0" u="none" strike="noStrike" dirty="0">
                          <a:solidFill>
                            <a:srgbClr val="000000"/>
                          </a:solidFill>
                          <a:effectLst/>
                          <a:latin typeface="Arial"/>
                        </a:rPr>
                        <a:t>Le cinquième</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Koide, Tan</a:t>
                      </a:r>
                    </a:p>
                  </a:txBody>
                  <a:tcPr marL="9525" marR="9525" marT="9525" marB="0" anchor="ctr"/>
                </a:tc>
                <a:tc hMerge="1">
                  <a:txBody>
                    <a:bodyPr/>
                    <a:lstStyle/>
                    <a:p>
                      <a:endParaRPr lang="fr-FR"/>
                    </a:p>
                  </a:txBody>
                  <a:tcPr/>
                </a:tc>
                <a:tc>
                  <a:txBody>
                    <a:bodyPr/>
                    <a:lstStyle/>
                    <a:p>
                      <a:pPr algn="l" fontAlgn="ctr"/>
                      <a:r>
                        <a:rPr lang="fr-FR" sz="1200" b="0" i="0" u="none" strike="noStrike">
                          <a:solidFill>
                            <a:srgbClr val="000000"/>
                          </a:solidFill>
                          <a:effectLst/>
                          <a:latin typeface="Arial"/>
                        </a:rPr>
                        <a:t>Toc, toc, toc</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Könnecke, Ole</a:t>
                      </a:r>
                    </a:p>
                  </a:txBody>
                  <a:tcPr marL="9525" marR="9525" marT="9525" marB="0" anchor="ctr"/>
                </a:tc>
                <a:tc hMerge="1">
                  <a:txBody>
                    <a:bodyPr/>
                    <a:lstStyle/>
                    <a:p>
                      <a:endParaRPr lang="fr-FR"/>
                    </a:p>
                  </a:txBody>
                  <a:tcPr/>
                </a:tc>
                <a:tc>
                  <a:txBody>
                    <a:bodyPr/>
                    <a:lstStyle/>
                    <a:p>
                      <a:pPr algn="l" fontAlgn="ctr"/>
                      <a:r>
                        <a:rPr lang="fr-FR" sz="1200" b="0" i="0" u="none" strike="noStrike" dirty="0">
                          <a:solidFill>
                            <a:srgbClr val="000000"/>
                          </a:solidFill>
                          <a:effectLst/>
                          <a:latin typeface="Arial"/>
                        </a:rPr>
                        <a:t>Anton et la feuille</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dirty="0">
                          <a:solidFill>
                            <a:srgbClr val="000000"/>
                          </a:solidFill>
                          <a:effectLst/>
                          <a:latin typeface="Arial"/>
                        </a:rPr>
                        <a:t>Kraus, Robert</a:t>
                      </a:r>
                    </a:p>
                  </a:txBody>
                  <a:tcPr marL="9525" marR="9525" marT="9525" marB="0" anchor="ctr"/>
                </a:tc>
                <a:tc>
                  <a:txBody>
                    <a:bodyPr/>
                    <a:lstStyle/>
                    <a:p>
                      <a:pPr algn="l" fontAlgn="ctr"/>
                      <a:r>
                        <a:rPr lang="fr-FR" sz="1200" b="0" i="0" u="none" strike="noStrike" dirty="0">
                          <a:solidFill>
                            <a:srgbClr val="000000"/>
                          </a:solidFill>
                          <a:effectLst/>
                          <a:latin typeface="Arial"/>
                        </a:rPr>
                        <a:t>Aruego, José</a:t>
                      </a:r>
                    </a:p>
                  </a:txBody>
                  <a:tcPr marL="9525" marR="9525" marT="9525" marB="0" anchor="ctr"/>
                </a:tc>
                <a:tc>
                  <a:txBody>
                    <a:bodyPr/>
                    <a:lstStyle/>
                    <a:p>
                      <a:pPr algn="l" fontAlgn="ctr"/>
                      <a:r>
                        <a:rPr lang="fr-FR" sz="1200" b="0" i="0" u="none" strike="noStrike">
                          <a:solidFill>
                            <a:srgbClr val="000000"/>
                          </a:solidFill>
                          <a:effectLst/>
                          <a:latin typeface="Arial"/>
                        </a:rPr>
                        <a:t>Léo</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Lee Tae-Jun</a:t>
                      </a:r>
                    </a:p>
                  </a:txBody>
                  <a:tcPr marL="9525" marR="9525" marT="9525" marB="0" anchor="ctr"/>
                </a:tc>
                <a:tc>
                  <a:txBody>
                    <a:bodyPr/>
                    <a:lstStyle/>
                    <a:p>
                      <a:pPr algn="l" fontAlgn="ctr"/>
                      <a:r>
                        <a:rPr lang="fr-FR" sz="1200" b="0" i="0" u="none" strike="noStrike">
                          <a:solidFill>
                            <a:srgbClr val="000000"/>
                          </a:solidFill>
                          <a:effectLst/>
                          <a:latin typeface="Arial"/>
                        </a:rPr>
                        <a:t>Kim, Dong-Sung </a:t>
                      </a:r>
                    </a:p>
                  </a:txBody>
                  <a:tcPr marL="9525" marR="9525" marT="9525" marB="0" anchor="ctr"/>
                </a:tc>
                <a:tc>
                  <a:txBody>
                    <a:bodyPr/>
                    <a:lstStyle/>
                    <a:p>
                      <a:pPr algn="l" fontAlgn="ctr"/>
                      <a:r>
                        <a:rPr lang="fr-FR" sz="1200" b="0" i="0" u="none" strike="noStrike">
                          <a:solidFill>
                            <a:srgbClr val="000000"/>
                          </a:solidFill>
                          <a:effectLst/>
                          <a:latin typeface="Arial"/>
                        </a:rPr>
                        <a:t>En attendant maman</a:t>
                      </a:r>
                    </a:p>
                  </a:txBody>
                  <a:tcPr marL="9525" marR="9525" marT="9525" marB="0" anchor="ctr"/>
                </a:tc>
                <a:tc>
                  <a:txBody>
                    <a:bodyPr/>
                    <a:lstStyle/>
                    <a:p>
                      <a:pPr algn="l" fontAlgn="ctr"/>
                      <a:r>
                        <a:rPr lang="fr-FR" sz="1200" b="0" i="0" u="none" strike="noStrike">
                          <a:solidFill>
                            <a:srgbClr val="000000"/>
                          </a:solidFill>
                          <a:effectLst/>
                          <a:latin typeface="Arial"/>
                        </a:rPr>
                        <a:t>Didier jeunesse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Lemasson, Anne-Florence</a:t>
                      </a:r>
                    </a:p>
                  </a:txBody>
                  <a:tcPr marL="9525" marR="9525" marT="9525" marB="0" anchor="ctr"/>
                </a:tc>
                <a:tc>
                  <a:txBody>
                    <a:bodyPr/>
                    <a:lstStyle/>
                    <a:p>
                      <a:pPr algn="l" fontAlgn="ctr"/>
                      <a:r>
                        <a:rPr lang="fr-FR" sz="1200" b="0" i="0" u="none" strike="noStrike" dirty="0">
                          <a:solidFill>
                            <a:srgbClr val="000000"/>
                          </a:solidFill>
                          <a:effectLst/>
                          <a:latin typeface="Arial"/>
                        </a:rPr>
                        <a:t>Ehrhard, Dominique</a:t>
                      </a:r>
                    </a:p>
                  </a:txBody>
                  <a:tcPr marL="9525" marR="9525" marT="9525" marB="0" anchor="ctr"/>
                </a:tc>
                <a:tc>
                  <a:txBody>
                    <a:bodyPr/>
                    <a:lstStyle/>
                    <a:p>
                      <a:pPr algn="l" fontAlgn="ctr"/>
                      <a:r>
                        <a:rPr lang="fr-FR" sz="1200" b="0" i="0" u="none" strike="noStrike">
                          <a:solidFill>
                            <a:srgbClr val="000000"/>
                          </a:solidFill>
                          <a:effectLst/>
                          <a:latin typeface="Arial"/>
                        </a:rPr>
                        <a:t>La noisette</a:t>
                      </a:r>
                    </a:p>
                  </a:txBody>
                  <a:tcPr marL="9525" marR="9525" marT="9525" marB="0" anchor="ctr"/>
                </a:tc>
                <a:tc>
                  <a:txBody>
                    <a:bodyPr/>
                    <a:lstStyle/>
                    <a:p>
                      <a:pPr algn="l" fontAlgn="ctr"/>
                      <a:r>
                        <a:rPr lang="fr-FR" sz="1200" b="0" i="0" u="none" strike="noStrike">
                          <a:solidFill>
                            <a:srgbClr val="000000"/>
                          </a:solidFill>
                          <a:effectLst/>
                          <a:latin typeface="Arial"/>
                        </a:rPr>
                        <a:t>Les Grandes personnes</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5723878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95885545"/>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416489"/>
                <a:gridCol w="1521771"/>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Lida (raconté par)</a:t>
                      </a:r>
                    </a:p>
                  </a:txBody>
                  <a:tcPr marL="9525" marR="9525" marT="9525" marB="0" anchor="ctr"/>
                </a:tc>
                <a:tc>
                  <a:txBody>
                    <a:bodyPr/>
                    <a:lstStyle/>
                    <a:p>
                      <a:pPr algn="l" fontAlgn="ctr"/>
                      <a:r>
                        <a:rPr lang="fr-FR" sz="1200" b="0" i="0" u="none" strike="noStrike">
                          <a:solidFill>
                            <a:srgbClr val="000000"/>
                          </a:solidFill>
                          <a:effectLst/>
                          <a:latin typeface="Arial"/>
                        </a:rPr>
                        <a:t>Morel, Etienne</a:t>
                      </a:r>
                    </a:p>
                  </a:txBody>
                  <a:tcPr marL="9525" marR="9525" marT="9525" marB="0" anchor="ctr"/>
                </a:tc>
                <a:tc>
                  <a:txBody>
                    <a:bodyPr/>
                    <a:lstStyle/>
                    <a:p>
                      <a:pPr algn="l" fontAlgn="ctr"/>
                      <a:r>
                        <a:rPr lang="fr-FR" sz="1200" b="0" i="0" u="none" strike="noStrike">
                          <a:solidFill>
                            <a:srgbClr val="000000"/>
                          </a:solidFill>
                          <a:effectLst/>
                          <a:latin typeface="Arial"/>
                        </a:rPr>
                        <a:t>Poule rousse</a:t>
                      </a:r>
                    </a:p>
                  </a:txBody>
                  <a:tcPr marL="9525" marR="9525" marT="9525" marB="0" anchor="ctr"/>
                </a:tc>
                <a:tc>
                  <a:txBody>
                    <a:bodyPr/>
                    <a:lstStyle/>
                    <a:p>
                      <a:pPr algn="l" fontAlgn="ctr"/>
                      <a:r>
                        <a:rPr lang="fr-FR" sz="1200" b="0" i="0" u="none" strike="noStrike">
                          <a:solidFill>
                            <a:srgbClr val="000000"/>
                          </a:solidFill>
                          <a:effectLst/>
                          <a:latin typeface="Arial"/>
                        </a:rPr>
                        <a:t>Flammarion - Père-Castor</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51088">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Murray, Alison (raconté par)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petite poule verte</a:t>
                      </a:r>
                      <a:r>
                        <a:rPr lang="fr-FR" sz="2600" b="0" i="0" u="none" strike="noStrike">
                          <a:solidFill>
                            <a:srgbClr val="4F81BD"/>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Circonflexe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Lobel, Arnold</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Porculus</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Mahoney, Shawn </a:t>
                      </a:r>
                    </a:p>
                  </a:txBody>
                  <a:tcPr marL="9525" marR="9525" marT="9525" marB="0" anchor="ctr"/>
                </a:tc>
                <a:tc>
                  <a:txBody>
                    <a:bodyPr/>
                    <a:lstStyle/>
                    <a:p>
                      <a:pPr algn="l" fontAlgn="ctr"/>
                      <a:r>
                        <a:rPr lang="fr-FR" sz="1200" b="0" i="0" u="none" strike="noStrike">
                          <a:solidFill>
                            <a:srgbClr val="000000"/>
                          </a:solidFill>
                          <a:effectLst/>
                          <a:latin typeface="Arial"/>
                        </a:rPr>
                        <a:t>Baas, Thomas</a:t>
                      </a:r>
                    </a:p>
                  </a:txBody>
                  <a:tcPr marL="9525" marR="9525" marT="9525" marB="0" anchor="ctr"/>
                </a:tc>
                <a:tc>
                  <a:txBody>
                    <a:bodyPr/>
                    <a:lstStyle/>
                    <a:p>
                      <a:pPr algn="l" fontAlgn="ctr"/>
                      <a:r>
                        <a:rPr lang="fr-FR" sz="1200" b="0" i="0" u="none" strike="noStrike">
                          <a:solidFill>
                            <a:srgbClr val="000000"/>
                          </a:solidFill>
                          <a:effectLst/>
                          <a:latin typeface="Arial"/>
                        </a:rPr>
                        <a:t>Mais qui cela peut-il être ?</a:t>
                      </a:r>
                    </a:p>
                  </a:txBody>
                  <a:tcPr marL="9525" marR="9525" marT="9525" marB="0" anchor="ctr"/>
                </a:tc>
                <a:tc>
                  <a:txBody>
                    <a:bodyPr/>
                    <a:lstStyle/>
                    <a:p>
                      <a:pPr algn="l" fontAlgn="ctr"/>
                      <a:r>
                        <a:rPr lang="fr-FR" sz="1200" b="0" i="0" u="none" strike="noStrike">
                          <a:solidFill>
                            <a:srgbClr val="000000"/>
                          </a:solidFill>
                          <a:effectLst/>
                          <a:latin typeface="Arial"/>
                        </a:rPr>
                        <a:t>Seuil jeunesse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Manuschkin, Fran</a:t>
                      </a:r>
                    </a:p>
                  </a:txBody>
                  <a:tcPr marL="9525" marR="9525" marT="9525" marB="0" anchor="ctr"/>
                </a:tc>
                <a:tc>
                  <a:txBody>
                    <a:bodyPr/>
                    <a:lstStyle/>
                    <a:p>
                      <a:pPr algn="l" fontAlgn="ctr"/>
                      <a:r>
                        <a:rPr lang="fr-FR" sz="1200" b="0" i="0" u="none" strike="noStrike">
                          <a:solidFill>
                            <a:srgbClr val="000000"/>
                          </a:solidFill>
                          <a:effectLst/>
                          <a:latin typeface="Arial"/>
                        </a:rPr>
                        <a:t>Himler, Ronald</a:t>
                      </a:r>
                    </a:p>
                  </a:txBody>
                  <a:tcPr marL="9525" marR="9525" marT="9525" marB="0" anchor="ctr"/>
                </a:tc>
                <a:tc>
                  <a:txBody>
                    <a:bodyPr/>
                    <a:lstStyle/>
                    <a:p>
                      <a:pPr algn="l" fontAlgn="ctr"/>
                      <a:r>
                        <a:rPr lang="fr-FR" sz="1200" b="0" i="0" u="none" strike="noStrike">
                          <a:solidFill>
                            <a:srgbClr val="000000"/>
                          </a:solidFill>
                          <a:effectLst/>
                          <a:latin typeface="Arial"/>
                        </a:rPr>
                        <a:t>Bébé</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1 - 2</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Marceau, Fani</a:t>
                      </a:r>
                    </a:p>
                  </a:txBody>
                  <a:tcPr marL="9525" marR="9525" marT="9525" marB="0" anchor="ctr"/>
                </a:tc>
                <a:tc>
                  <a:txBody>
                    <a:bodyPr/>
                    <a:lstStyle/>
                    <a:p>
                      <a:pPr algn="l" fontAlgn="ctr"/>
                      <a:r>
                        <a:rPr lang="fr-FR" sz="1200" b="0" i="0" u="none" strike="noStrike">
                          <a:solidFill>
                            <a:srgbClr val="000000"/>
                          </a:solidFill>
                          <a:effectLst/>
                          <a:latin typeface="Arial"/>
                        </a:rPr>
                        <a:t>Davenier, Christine</a:t>
                      </a:r>
                    </a:p>
                  </a:txBody>
                  <a:tcPr marL="9525" marR="9525" marT="9525" marB="0" anchor="ctr"/>
                </a:tc>
                <a:tc>
                  <a:txBody>
                    <a:bodyPr/>
                    <a:lstStyle/>
                    <a:p>
                      <a:pPr algn="l" fontAlgn="ctr"/>
                      <a:r>
                        <a:rPr lang="fr-FR" sz="1200" b="0" i="0" u="none" strike="noStrike" dirty="0">
                          <a:solidFill>
                            <a:srgbClr val="000000"/>
                          </a:solidFill>
                          <a:effectLst/>
                          <a:latin typeface="Arial"/>
                        </a:rPr>
                        <a:t>Babam ! </a:t>
                      </a:r>
                    </a:p>
                  </a:txBody>
                  <a:tcPr marL="9525" marR="9525" marT="9525" marB="0" anchor="ctr"/>
                </a:tc>
                <a:tc>
                  <a:txBody>
                    <a:bodyPr/>
                    <a:lstStyle/>
                    <a:p>
                      <a:pPr algn="l" fontAlgn="ctr"/>
                      <a:r>
                        <a:rPr lang="fr-FR" sz="1200" b="0" i="0" u="none" strike="noStrike">
                          <a:solidFill>
                            <a:srgbClr val="000000"/>
                          </a:solidFill>
                          <a:effectLst/>
                          <a:latin typeface="Arial"/>
                        </a:rPr>
                        <a:t>Sarbacane</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McCloskey, Robert</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Laissez passer les canards</a:t>
                      </a:r>
                    </a:p>
                  </a:txBody>
                  <a:tcPr marL="9525" marR="9525" marT="9525" marB="0" anchor="ctr"/>
                </a:tc>
                <a:tc>
                  <a:txBody>
                    <a:bodyPr/>
                    <a:lstStyle/>
                    <a:p>
                      <a:pPr algn="l" fontAlgn="ctr"/>
                      <a:r>
                        <a:rPr lang="fr-FR" sz="1200" b="0" i="0" u="none" strike="noStrike">
                          <a:solidFill>
                            <a:srgbClr val="000000"/>
                          </a:solidFill>
                          <a:effectLst/>
                          <a:latin typeface="Arial"/>
                        </a:rPr>
                        <a:t>Circonflexe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Meschenmoser, Sebastian</a:t>
                      </a:r>
                    </a:p>
                  </a:txBody>
                  <a:tcPr marL="9525" marR="9525" marT="9525" marB="0" anchor="ctr"/>
                </a:tc>
                <a:tc>
                  <a:txBody>
                    <a:bodyPr/>
                    <a:lstStyle/>
                    <a:p>
                      <a:pPr algn="l" fontAlgn="ctr"/>
                      <a:r>
                        <a:rPr lang="fr-FR" sz="1200" b="0" i="0" u="none" strike="noStrike">
                          <a:solidFill>
                            <a:srgbClr val="000000"/>
                          </a:solidFill>
                          <a:effectLst/>
                          <a:latin typeface="Arial"/>
                        </a:rPr>
                        <a:t>Meschenmoser, Sebastian</a:t>
                      </a:r>
                    </a:p>
                  </a:txBody>
                  <a:tcPr marL="9525" marR="9525" marT="9525" marB="0" anchor="ctr"/>
                </a:tc>
                <a:tc>
                  <a:txBody>
                    <a:bodyPr/>
                    <a:lstStyle/>
                    <a:p>
                      <a:pPr algn="l" fontAlgn="ctr"/>
                      <a:r>
                        <a:rPr lang="fr-FR" sz="1200" b="0" i="0" u="none" strike="noStrike">
                          <a:solidFill>
                            <a:srgbClr val="000000"/>
                          </a:solidFill>
                          <a:effectLst/>
                          <a:latin typeface="Arial"/>
                        </a:rPr>
                        <a:t>L'écureuil et la première neige</a:t>
                      </a:r>
                    </a:p>
                  </a:txBody>
                  <a:tcPr marL="9525" marR="9525" marT="9525" marB="0" anchor="ctr"/>
                </a:tc>
                <a:tc>
                  <a:txBody>
                    <a:bodyPr/>
                    <a:lstStyle/>
                    <a:p>
                      <a:pPr algn="l" fontAlgn="ctr"/>
                      <a:r>
                        <a:rPr lang="fr-FR" sz="1200" b="0" i="0" u="none" strike="noStrike">
                          <a:solidFill>
                            <a:srgbClr val="000000"/>
                          </a:solidFill>
                          <a:effectLst/>
                          <a:latin typeface="Arial"/>
                        </a:rPr>
                        <a:t>Minedition</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Mets, Alan (raconté par)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carotte géante</a:t>
                      </a:r>
                      <a:r>
                        <a:rPr lang="fr-FR" sz="2600" b="0" i="0" u="none" strike="noStrike">
                          <a:solidFill>
                            <a:srgbClr val="C00000"/>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Muller, Gerda</a:t>
                      </a:r>
                    </a:p>
                  </a:txBody>
                  <a:tcPr marL="9525" marR="9525" marT="9525" marB="0" anchor="ctr"/>
                </a:tc>
                <a:tc>
                  <a:txBody>
                    <a:bodyPr/>
                    <a:lstStyle/>
                    <a:p>
                      <a:pPr algn="l" fontAlgn="ctr"/>
                      <a:r>
                        <a:rPr lang="fr-FR" sz="1200" b="0" i="0" u="none" strike="noStrike">
                          <a:solidFill>
                            <a:srgbClr val="000000"/>
                          </a:solidFill>
                          <a:effectLst/>
                          <a:latin typeface="Arial"/>
                        </a:rPr>
                        <a:t>Gerda, Muller</a:t>
                      </a:r>
                    </a:p>
                  </a:txBody>
                  <a:tcPr marL="9525" marR="9525" marT="9525" marB="0" anchor="ctr"/>
                </a:tc>
                <a:tc>
                  <a:txBody>
                    <a:bodyPr/>
                    <a:lstStyle/>
                    <a:p>
                      <a:pPr algn="l" fontAlgn="ctr"/>
                      <a:r>
                        <a:rPr lang="fr-FR" sz="1200" b="0" i="0" u="none" strike="noStrike">
                          <a:solidFill>
                            <a:srgbClr val="000000"/>
                          </a:solidFill>
                          <a:effectLst/>
                          <a:latin typeface="Arial"/>
                        </a:rPr>
                        <a:t>Boucles d'Or et les trois ours</a:t>
                      </a:r>
                      <a:r>
                        <a:rPr lang="fr-FR" sz="2400" b="0" i="0" u="none" strike="noStrike">
                          <a:solidFill>
                            <a:srgbClr val="FF6600"/>
                          </a:solidFill>
                          <a:effectLst/>
                          <a:latin typeface="Arial"/>
                        </a:rPr>
                        <a:t>*</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L'école des loisirs  </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Neeman, Sylvie</a:t>
                      </a:r>
                    </a:p>
                  </a:txBody>
                  <a:tcPr marL="9525" marR="9525" marT="9525" marB="0" anchor="ctr"/>
                </a:tc>
                <a:tc>
                  <a:txBody>
                    <a:bodyPr/>
                    <a:lstStyle/>
                    <a:p>
                      <a:pPr algn="l" fontAlgn="ctr"/>
                      <a:r>
                        <a:rPr lang="fr-FR" sz="1200" b="0" i="0" u="none" strike="noStrike" dirty="0">
                          <a:solidFill>
                            <a:srgbClr val="000000"/>
                          </a:solidFill>
                          <a:effectLst/>
                          <a:latin typeface="Arial"/>
                        </a:rPr>
                        <a:t>Albertine</a:t>
                      </a:r>
                    </a:p>
                  </a:txBody>
                  <a:tcPr marL="9525" marR="9525" marT="9525" marB="0" anchor="ctr"/>
                </a:tc>
                <a:tc>
                  <a:txBody>
                    <a:bodyPr/>
                    <a:lstStyle/>
                    <a:p>
                      <a:pPr algn="l" fontAlgn="ctr"/>
                      <a:r>
                        <a:rPr lang="fr-FR" sz="1200" b="0" i="0" u="none" strike="noStrike">
                          <a:solidFill>
                            <a:srgbClr val="000000"/>
                          </a:solidFill>
                          <a:effectLst/>
                          <a:latin typeface="Arial"/>
                        </a:rPr>
                        <a:t>Ils arrivent !</a:t>
                      </a:r>
                    </a:p>
                  </a:txBody>
                  <a:tcPr marL="9525" marR="9525" marT="9525" marB="0" anchor="ctr"/>
                </a:tc>
                <a:tc>
                  <a:txBody>
                    <a:bodyPr/>
                    <a:lstStyle/>
                    <a:p>
                      <a:pPr algn="l" fontAlgn="ctr"/>
                      <a:r>
                        <a:rPr lang="fr-FR" sz="1200" b="0" i="0" u="none" strike="noStrike">
                          <a:solidFill>
                            <a:srgbClr val="000000"/>
                          </a:solidFill>
                          <a:effectLst/>
                          <a:latin typeface="Arial"/>
                        </a:rPr>
                        <a:t>La joie de lire</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422273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511655761"/>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483164"/>
                <a:gridCol w="1455096"/>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Oldland, Nicholas</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Gros câlin</a:t>
                      </a:r>
                    </a:p>
                  </a:txBody>
                  <a:tcPr marL="9525" marR="9525" marT="9525" marB="0" anchor="ctr"/>
                </a:tc>
                <a:tc>
                  <a:txBody>
                    <a:bodyPr/>
                    <a:lstStyle/>
                    <a:p>
                      <a:pPr algn="l" fontAlgn="ctr"/>
                      <a:r>
                        <a:rPr lang="fr-FR" sz="1200" b="0" i="0" u="none" strike="noStrike">
                          <a:solidFill>
                            <a:srgbClr val="000000"/>
                          </a:solidFill>
                          <a:effectLst/>
                          <a:latin typeface="Arial"/>
                        </a:rPr>
                        <a:t>Bayard jeunesse</a:t>
                      </a:r>
                    </a:p>
                  </a:txBody>
                  <a:tcPr marL="9525" marR="9525" marT="9525" marB="0" anchor="ctr"/>
                </a:tc>
                <a:tc>
                  <a:txBody>
                    <a:bodyPr/>
                    <a:lstStyle/>
                    <a:p>
                      <a:pPr algn="ctr" fontAlgn="ctr"/>
                      <a:r>
                        <a:rPr lang="fr-FR" sz="1200" b="0" i="0" u="none" strike="noStrike">
                          <a:solidFill>
                            <a:srgbClr val="000000"/>
                          </a:solidFill>
                          <a:effectLst/>
                          <a:latin typeface="Arial"/>
                        </a:rPr>
                        <a:t>2 - 3</a:t>
                      </a:r>
                    </a:p>
                  </a:txBody>
                  <a:tcPr marL="9525" marR="9525" marT="9525" marB="0" anchor="ctr"/>
                </a:tc>
              </a:tr>
              <a:tr h="451088">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Olive, Guillaume  </a:t>
                      </a:r>
                    </a:p>
                  </a:txBody>
                  <a:tcPr marL="9525" marR="9525" marT="9525" marB="0" anchor="ctr"/>
                </a:tc>
                <a:tc>
                  <a:txBody>
                    <a:bodyPr/>
                    <a:lstStyle/>
                    <a:p>
                      <a:pPr algn="l" fontAlgn="ctr"/>
                      <a:r>
                        <a:rPr lang="fr-FR" sz="1200" b="0" i="0" u="none" strike="noStrike">
                          <a:solidFill>
                            <a:srgbClr val="000000"/>
                          </a:solidFill>
                          <a:effectLst/>
                          <a:latin typeface="Arial"/>
                        </a:rPr>
                        <a:t>Zhihong, He</a:t>
                      </a:r>
                    </a:p>
                  </a:txBody>
                  <a:tcPr marL="9525" marR="9525" marT="9525" marB="0" anchor="ctr"/>
                </a:tc>
                <a:tc>
                  <a:txBody>
                    <a:bodyPr/>
                    <a:lstStyle/>
                    <a:p>
                      <a:pPr algn="l" fontAlgn="ctr"/>
                      <a:r>
                        <a:rPr lang="fr-FR" sz="1200" b="0" i="0" u="none" strike="noStrike">
                          <a:solidFill>
                            <a:srgbClr val="000000"/>
                          </a:solidFill>
                          <a:effectLst/>
                          <a:latin typeface="Arial"/>
                        </a:rPr>
                        <a:t>Le renard et le tigre</a:t>
                      </a:r>
                    </a:p>
                  </a:txBody>
                  <a:tcPr marL="9525" marR="9525" marT="9525" marB="0" anchor="ctr"/>
                </a:tc>
                <a:tc>
                  <a:txBody>
                    <a:bodyPr/>
                    <a:lstStyle/>
                    <a:p>
                      <a:pPr algn="l" fontAlgn="ctr"/>
                      <a:r>
                        <a:rPr lang="fr-FR" sz="1200" b="0" i="0" u="none" strike="noStrike">
                          <a:solidFill>
                            <a:srgbClr val="000000"/>
                          </a:solidFill>
                          <a:effectLst/>
                          <a:latin typeface="Arial"/>
                        </a:rPr>
                        <a:t>Les </a:t>
                      </a:r>
                      <a:r>
                        <a:rPr lang="fr-FR" sz="1200" b="0" i="0" u="none" strike="noStrike">
                          <a:solidFill>
                            <a:srgbClr val="000000"/>
                          </a:solidFill>
                          <a:effectLst/>
                          <a:latin typeface="Calibri"/>
                        </a:rPr>
                        <a:t>É</a:t>
                      </a:r>
                      <a:r>
                        <a:rPr lang="fr-FR" sz="1200" b="0" i="0" u="none" strike="noStrike">
                          <a:solidFill>
                            <a:srgbClr val="000000"/>
                          </a:solidFill>
                          <a:effectLst/>
                          <a:latin typeface="Arial"/>
                        </a:rPr>
                        <a:t>ditions des Éléphants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Ouyessad, Myriam</a:t>
                      </a:r>
                    </a:p>
                  </a:txBody>
                  <a:tcPr marL="9525" marR="9525" marT="9525" marB="0" anchor="ctr"/>
                </a:tc>
                <a:tc>
                  <a:txBody>
                    <a:bodyPr/>
                    <a:lstStyle/>
                    <a:p>
                      <a:pPr algn="l" fontAlgn="ctr"/>
                      <a:r>
                        <a:rPr lang="fr-FR" sz="1200" b="0" i="0" u="none" strike="noStrike">
                          <a:solidFill>
                            <a:srgbClr val="000000"/>
                          </a:solidFill>
                          <a:effectLst/>
                          <a:latin typeface="Arial"/>
                        </a:rPr>
                        <a:t>Badel, Ronan</a:t>
                      </a:r>
                    </a:p>
                  </a:txBody>
                  <a:tcPr marL="9525" marR="9525" marT="9525" marB="0" anchor="ctr"/>
                </a:tc>
                <a:tc>
                  <a:txBody>
                    <a:bodyPr/>
                    <a:lstStyle/>
                    <a:p>
                      <a:pPr algn="l" fontAlgn="ctr"/>
                      <a:r>
                        <a:rPr lang="fr-FR" sz="1200" b="0" i="0" u="none" strike="noStrike">
                          <a:solidFill>
                            <a:srgbClr val="000000"/>
                          </a:solidFill>
                          <a:effectLst/>
                          <a:latin typeface="Arial"/>
                        </a:rPr>
                        <a:t>Le loup ne viendra pas</a:t>
                      </a:r>
                    </a:p>
                  </a:txBody>
                  <a:tcPr marL="9525" marR="9525" marT="9525" marB="0" anchor="ctr"/>
                </a:tc>
                <a:tc>
                  <a:txBody>
                    <a:bodyPr/>
                    <a:lstStyle/>
                    <a:p>
                      <a:pPr algn="l" fontAlgn="ctr"/>
                      <a:r>
                        <a:rPr lang="fr-FR" sz="1200" b="0" i="0" u="none" strike="noStrike">
                          <a:solidFill>
                            <a:srgbClr val="000000"/>
                          </a:solidFill>
                          <a:effectLst/>
                          <a:latin typeface="Arial"/>
                        </a:rPr>
                        <a:t>L'élan vert</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Pef</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Rendez-moi mes poux !</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Perrault, Charles </a:t>
                      </a:r>
                    </a:p>
                  </a:txBody>
                  <a:tcPr marL="9525" marR="9525" marT="9525" marB="0" anchor="ctr"/>
                </a:tc>
                <a:tc>
                  <a:txBody>
                    <a:bodyPr/>
                    <a:lstStyle/>
                    <a:p>
                      <a:pPr algn="l" fontAlgn="ctr"/>
                      <a:r>
                        <a:rPr lang="fr-FR" sz="1200" b="0" i="0" u="none" strike="noStrike">
                          <a:solidFill>
                            <a:srgbClr val="000000"/>
                          </a:solidFill>
                          <a:effectLst/>
                          <a:latin typeface="Arial"/>
                        </a:rPr>
                        <a:t>Hallensleben, Georg</a:t>
                      </a:r>
                    </a:p>
                  </a:txBody>
                  <a:tcPr marL="9525" marR="9525" marT="9525" marB="0" anchor="ctr"/>
                </a:tc>
                <a:tc>
                  <a:txBody>
                    <a:bodyPr/>
                    <a:lstStyle/>
                    <a:p>
                      <a:pPr algn="l" fontAlgn="ctr"/>
                      <a:r>
                        <a:rPr lang="fr-FR" sz="1200" b="0" i="0" u="none" strike="noStrike">
                          <a:solidFill>
                            <a:srgbClr val="000000"/>
                          </a:solidFill>
                          <a:effectLst/>
                          <a:latin typeface="Arial"/>
                        </a:rPr>
                        <a:t>Le petit chaperon rouge</a:t>
                      </a:r>
                      <a:r>
                        <a:rPr lang="fr-FR" sz="2400" b="0" i="0" u="none" strike="noStrike">
                          <a:solidFill>
                            <a:srgbClr val="000000"/>
                          </a:solidFill>
                          <a:effectLst/>
                          <a:latin typeface="Arial"/>
                        </a:rPr>
                        <a:t>*</a:t>
                      </a: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2 - 3</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Perret, Delphine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Björn et le vaste monde</a:t>
                      </a:r>
                    </a:p>
                  </a:txBody>
                  <a:tcPr marL="9525" marR="9525" marT="9525" marB="0" anchor="ctr"/>
                </a:tc>
                <a:tc>
                  <a:txBody>
                    <a:bodyPr/>
                    <a:lstStyle/>
                    <a:p>
                      <a:pPr algn="l" fontAlgn="ctr"/>
                      <a:r>
                        <a:rPr lang="fr-FR" sz="1200" b="0" i="0" u="none" strike="noStrike">
                          <a:solidFill>
                            <a:srgbClr val="000000"/>
                          </a:solidFill>
                          <a:effectLst/>
                          <a:latin typeface="Arial"/>
                        </a:rPr>
                        <a:t>Les fourmis rouges</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r>
                        <a:rPr lang="fr-FR" sz="1200" b="0" i="0" u="none" strike="noStrike">
                          <a:solidFill>
                            <a:srgbClr val="000000"/>
                          </a:solidFill>
                          <a:effectLst/>
                          <a:latin typeface="Arial"/>
                        </a:rPr>
                        <a:t>P</a:t>
                      </a:r>
                    </a:p>
                  </a:txBody>
                  <a:tcPr marL="9525" marR="9525" marT="9525" marB="0" anchor="ctr"/>
                </a:tc>
                <a:tc>
                  <a:txBody>
                    <a:bodyPr/>
                    <a:lstStyle/>
                    <a:p>
                      <a:pPr algn="l" fontAlgn="ctr"/>
                      <a:r>
                        <a:rPr lang="fr-FR" sz="1200" b="0" i="0" u="none" strike="noStrike">
                          <a:solidFill>
                            <a:srgbClr val="000000"/>
                          </a:solidFill>
                          <a:effectLst/>
                          <a:latin typeface="Arial"/>
                        </a:rPr>
                        <a:t>Potter, Beatrix</a:t>
                      </a:r>
                    </a:p>
                  </a:txBody>
                  <a:tcPr marL="9525" marR="9525" marT="9525" marB="0" anchor="ctr"/>
                </a:tc>
                <a:tc>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Pierre Lapin</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Rener, Raymond</a:t>
                      </a:r>
                    </a:p>
                  </a:txBody>
                  <a:tcPr marL="9525" marR="9525" marT="9525" marB="0" anchor="ctr"/>
                </a:tc>
                <a:tc>
                  <a:txBody>
                    <a:bodyPr/>
                    <a:lstStyle/>
                    <a:p>
                      <a:pPr algn="l" fontAlgn="ctr"/>
                      <a:r>
                        <a:rPr lang="fr-FR" sz="1200" b="0" i="0" u="none" strike="noStrike">
                          <a:solidFill>
                            <a:srgbClr val="000000"/>
                          </a:solidFill>
                          <a:effectLst/>
                          <a:latin typeface="Arial"/>
                        </a:rPr>
                        <a:t>Duhême, Jacqueline</a:t>
                      </a:r>
                    </a:p>
                  </a:txBody>
                  <a:tcPr marL="9525" marR="9525" marT="9525" marB="0" anchor="ctr"/>
                </a:tc>
                <a:tc>
                  <a:txBody>
                    <a:bodyPr/>
                    <a:lstStyle/>
                    <a:p>
                      <a:pPr algn="l" fontAlgn="ctr"/>
                      <a:r>
                        <a:rPr lang="fr-FR" sz="1200" b="0" i="0" u="none" strike="noStrike">
                          <a:solidFill>
                            <a:srgbClr val="000000"/>
                          </a:solidFill>
                          <a:effectLst/>
                          <a:latin typeface="Arial"/>
                        </a:rPr>
                        <a:t>Une toute petite, petite fille</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Robert, Nadine</a:t>
                      </a:r>
                    </a:p>
                  </a:txBody>
                  <a:tcPr marL="9525" marR="9525" marT="9525" marB="0" anchor="ctr"/>
                </a:tc>
                <a:tc>
                  <a:txBody>
                    <a:bodyPr/>
                    <a:lstStyle/>
                    <a:p>
                      <a:pPr algn="l" fontAlgn="ctr"/>
                      <a:r>
                        <a:rPr lang="fr-FR" sz="1200" b="0" i="0" u="none" strike="noStrike">
                          <a:solidFill>
                            <a:srgbClr val="000000"/>
                          </a:solidFill>
                          <a:effectLst/>
                          <a:latin typeface="Arial"/>
                        </a:rPr>
                        <a:t>Dubois, Gérard</a:t>
                      </a:r>
                    </a:p>
                  </a:txBody>
                  <a:tcPr marL="9525" marR="9525" marT="9525" marB="0" anchor="ctr"/>
                </a:tc>
                <a:tc>
                  <a:txBody>
                    <a:bodyPr/>
                    <a:lstStyle/>
                    <a:p>
                      <a:pPr algn="l" fontAlgn="ctr"/>
                      <a:r>
                        <a:rPr lang="fr-FR" sz="1200" b="0" i="0" u="none" strike="noStrike">
                          <a:solidFill>
                            <a:srgbClr val="000000"/>
                          </a:solidFill>
                          <a:effectLst/>
                          <a:latin typeface="Arial"/>
                        </a:rPr>
                        <a:t>Au-delà de la forêt</a:t>
                      </a:r>
                    </a:p>
                  </a:txBody>
                  <a:tcPr marL="9525" marR="9525" marT="9525" marB="0" anchor="ctr"/>
                </a:tc>
                <a:tc>
                  <a:txBody>
                    <a:bodyPr/>
                    <a:lstStyle/>
                    <a:p>
                      <a:pPr algn="l" fontAlgn="ctr"/>
                      <a:r>
                        <a:rPr lang="fr-FR" sz="1200" b="0" i="0" u="none" strike="noStrike">
                          <a:solidFill>
                            <a:srgbClr val="000000"/>
                          </a:solidFill>
                          <a:effectLst/>
                          <a:latin typeface="Arial"/>
                        </a:rPr>
                        <a:t>Seuil Jeunesse</a:t>
                      </a:r>
                    </a:p>
                  </a:txBody>
                  <a:tcPr marL="9525" marR="9525" marT="9525" marB="0" anchor="ctr"/>
                </a:tc>
                <a:tc>
                  <a:txBody>
                    <a:bodyPr/>
                    <a:lstStyle/>
                    <a:p>
                      <a:pPr algn="ctr" fontAlgn="ctr"/>
                      <a:r>
                        <a:rPr lang="fr-FR" sz="1200" b="0" i="0" u="none" strike="noStrike">
                          <a:solidFill>
                            <a:srgbClr val="000000"/>
                          </a:solidFill>
                          <a:effectLst/>
                          <a:latin typeface="Arial"/>
                        </a:rPr>
                        <a:t>1</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Ross, Tony</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Je veux mon p'tit pot !</a:t>
                      </a:r>
                    </a:p>
                  </a:txBody>
                  <a:tcPr marL="9525" marR="9525" marT="9525" marB="0" anchor="ctr"/>
                </a:tc>
                <a:tc>
                  <a:txBody>
                    <a:bodyPr/>
                    <a:lstStyle/>
                    <a:p>
                      <a:pPr algn="l" fontAlgn="ctr"/>
                      <a:r>
                        <a:rPr lang="fr-FR" sz="1200" b="0" i="0" u="none" strike="noStrike">
                          <a:solidFill>
                            <a:srgbClr val="000000"/>
                          </a:solidFill>
                          <a:effectLst/>
                          <a:latin typeface="Arial"/>
                        </a:rPr>
                        <a:t>Gallimard jeunesse</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Schärer, Kathrin</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Chamailles</a:t>
                      </a:r>
                    </a:p>
                  </a:txBody>
                  <a:tcPr marL="9525" marR="9525" marT="9525" marB="0" anchor="ctr"/>
                </a:tc>
                <a:tc>
                  <a:txBody>
                    <a:bodyPr/>
                    <a:lstStyle/>
                    <a:p>
                      <a:pPr algn="l" fontAlgn="ctr"/>
                      <a:r>
                        <a:rPr lang="fr-FR" sz="1200" b="0" i="0" u="none" strike="noStrike">
                          <a:solidFill>
                            <a:srgbClr val="000000"/>
                          </a:solidFill>
                          <a:effectLst/>
                          <a:latin typeface="Arial"/>
                        </a:rPr>
                        <a:t>Ane bâté</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572387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11187563"/>
              </p:ext>
            </p:extLst>
          </p:nvPr>
        </p:nvGraphicFramePr>
        <p:xfrm>
          <a:off x="186755" y="1363198"/>
          <a:ext cx="8808642" cy="5109082"/>
        </p:xfrm>
        <a:graphic>
          <a:graphicData uri="http://schemas.openxmlformats.org/drawingml/2006/table">
            <a:tbl>
              <a:tblPr firstRow="1" bandRow="1">
                <a:tableStyleId>{F5AB1C69-6EDB-4FF4-983F-18BD219EF322}</a:tableStyleId>
              </a:tblPr>
              <a:tblGrid>
                <a:gridCol w="311281"/>
                <a:gridCol w="1530789"/>
                <a:gridCol w="1407471"/>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Schwartz, Irène</a:t>
                      </a:r>
                    </a:p>
                  </a:txBody>
                  <a:tcPr marL="9525" marR="9525" marT="9525" marB="0" anchor="ctr"/>
                </a:tc>
                <a:tc>
                  <a:txBody>
                    <a:bodyPr/>
                    <a:lstStyle/>
                    <a:p>
                      <a:pPr algn="l" fontAlgn="ctr"/>
                      <a:r>
                        <a:rPr lang="fr-FR" sz="1200" b="0" i="0" u="none" strike="noStrike" dirty="0">
                          <a:solidFill>
                            <a:srgbClr val="000000"/>
                          </a:solidFill>
                          <a:effectLst/>
                          <a:latin typeface="Arial"/>
                        </a:rPr>
                        <a:t>Stehr, Frédéric</a:t>
                      </a:r>
                    </a:p>
                  </a:txBody>
                  <a:tcPr marL="9525" marR="9525" marT="9525" marB="0" anchor="ctr"/>
                </a:tc>
                <a:tc>
                  <a:txBody>
                    <a:bodyPr/>
                    <a:lstStyle/>
                    <a:p>
                      <a:pPr algn="l" fontAlgn="ctr"/>
                      <a:r>
                        <a:rPr lang="fr-FR" sz="1200" b="0" i="0" u="none" strike="noStrike">
                          <a:solidFill>
                            <a:srgbClr val="000000"/>
                          </a:solidFill>
                          <a:effectLst/>
                          <a:latin typeface="Arial"/>
                        </a:rPr>
                        <a:t>La grande peur de Mariette et Soupir</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3 - 4</a:t>
                      </a:r>
                    </a:p>
                  </a:txBody>
                  <a:tcPr marL="9525" marR="9525" marT="9525" marB="0" anchor="ctr"/>
                </a:tc>
              </a:tr>
              <a:tr h="451088">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Shingu, Susumu</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Avec le soleil</a:t>
                      </a:r>
                    </a:p>
                  </a:txBody>
                  <a:tcPr marL="9525" marR="9525" marT="9525" marB="0" anchor="ctr"/>
                </a:tc>
                <a:tc>
                  <a:txBody>
                    <a:bodyPr/>
                    <a:lstStyle/>
                    <a:p>
                      <a:pPr algn="l" fontAlgn="ctr"/>
                      <a:r>
                        <a:rPr lang="fr-FR" sz="1200" b="0" i="0" u="none" strike="noStrike">
                          <a:solidFill>
                            <a:srgbClr val="000000"/>
                          </a:solidFill>
                          <a:effectLst/>
                          <a:latin typeface="Arial"/>
                        </a:rPr>
                        <a:t>Gallimard jeunesse Giboulées</a:t>
                      </a:r>
                    </a:p>
                  </a:txBody>
                  <a:tcPr marL="9525" marR="9525" marT="9525" marB="0" anchor="ctr"/>
                </a:tc>
                <a:tc>
                  <a:txBody>
                    <a:bodyPr/>
                    <a:lstStyle/>
                    <a:p>
                      <a:pPr algn="ctr" fontAlgn="ctr"/>
                      <a:r>
                        <a:rPr lang="fr-FR" sz="1200" b="0" i="0" u="none" strike="noStrike">
                          <a:solidFill>
                            <a:srgbClr val="000000"/>
                          </a:solidFill>
                          <a:effectLst/>
                          <a:latin typeface="Arial"/>
                        </a:rPr>
                        <a:t>2</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Takayuki, Kubo</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Histoire d'une taupe très très myope</a:t>
                      </a:r>
                    </a:p>
                  </a:txBody>
                  <a:tcPr marL="9525" marR="9525" marT="9525" marB="0" anchor="ctr"/>
                </a:tc>
                <a:tc>
                  <a:txBody>
                    <a:bodyPr/>
                    <a:lstStyle/>
                    <a:p>
                      <a:pPr algn="l" fontAlgn="ctr"/>
                      <a:r>
                        <a:rPr lang="fr-FR" sz="1200" b="0" i="0" u="none" strike="noStrike">
                          <a:solidFill>
                            <a:srgbClr val="000000"/>
                          </a:solidFill>
                          <a:effectLst/>
                          <a:latin typeface="Arial"/>
                        </a:rPr>
                        <a:t>Lirabelle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a:solidFill>
                            <a:srgbClr val="000000"/>
                          </a:solidFill>
                          <a:effectLst/>
                          <a:latin typeface="Arial"/>
                        </a:rPr>
                        <a:t>C</a:t>
                      </a:r>
                    </a:p>
                  </a:txBody>
                  <a:tcPr marL="9525" marR="9525" marT="9525" marB="0" anchor="ctr"/>
                </a:tc>
                <a:tc>
                  <a:txBody>
                    <a:bodyPr/>
                    <a:lstStyle/>
                    <a:p>
                      <a:pPr algn="l" fontAlgn="ctr"/>
                      <a:r>
                        <a:rPr lang="fr-FR" sz="1200" b="0" i="0" u="none" strike="noStrike">
                          <a:solidFill>
                            <a:srgbClr val="000000"/>
                          </a:solidFill>
                          <a:effectLst/>
                          <a:latin typeface="Arial"/>
                        </a:rPr>
                        <a:t>Tanno, Yukiko</a:t>
                      </a:r>
                    </a:p>
                  </a:txBody>
                  <a:tcPr marL="9525" marR="9525" marT="9525" marB="0" anchor="ctr"/>
                </a:tc>
                <a:tc>
                  <a:txBody>
                    <a:bodyPr/>
                    <a:lstStyle/>
                    <a:p>
                      <a:pPr algn="l" fontAlgn="ctr"/>
                      <a:r>
                        <a:rPr lang="fr-FR" sz="1200" b="0" i="0" u="none" strike="noStrike" dirty="0" smtClean="0">
                          <a:solidFill>
                            <a:srgbClr val="000000"/>
                          </a:solidFill>
                          <a:effectLst/>
                          <a:latin typeface="Arial"/>
                        </a:rPr>
                        <a:t>Tann</a:t>
                      </a: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lettre du Père Noël</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0" i="0" u="none" strike="noStrike" dirty="0">
                          <a:solidFill>
                            <a:srgbClr val="000000"/>
                          </a:solidFill>
                          <a:effectLst/>
                          <a:latin typeface="Arial"/>
                        </a:rPr>
                        <a:t>C</a:t>
                      </a:r>
                    </a:p>
                  </a:txBody>
                  <a:tcPr marL="9525" marR="9525" marT="9525" marB="0" anchor="ctr"/>
                </a:tc>
                <a:tc gridSpan="2">
                  <a:txBody>
                    <a:bodyPr/>
                    <a:lstStyle/>
                    <a:p>
                      <a:pPr algn="l" fontAlgn="ctr"/>
                      <a:r>
                        <a:rPr lang="fr-FR" sz="1200" b="0" i="0" u="none" strike="noStrike" dirty="0">
                          <a:solidFill>
                            <a:srgbClr val="000000"/>
                          </a:solidFill>
                          <a:effectLst/>
                          <a:latin typeface="Arial"/>
                        </a:rPr>
                        <a:t>Ungerer, Tomi</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Les trois brigands</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2 - 3</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Valckx, Catharina </a:t>
                      </a:r>
                    </a:p>
                  </a:txBody>
                  <a:tcPr marL="9525" marR="9525" marT="9525" marB="0" anchor="ctr"/>
                </a:tc>
                <a:tc>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chaussette verte de Lisette</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Van Zeveren, Michel</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C'est à moi, ça !</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Vassalo, Rose-Marie</a:t>
                      </a:r>
                    </a:p>
                  </a:txBody>
                  <a:tcPr marL="9525" marR="9525" marT="9525" marB="0" anchor="ctr"/>
                </a:tc>
                <a:tc>
                  <a:txBody>
                    <a:bodyPr/>
                    <a:lstStyle/>
                    <a:p>
                      <a:pPr algn="l" fontAlgn="ctr"/>
                      <a:r>
                        <a:rPr lang="fr-FR" sz="1200" b="0" i="0" u="none" strike="noStrike">
                          <a:solidFill>
                            <a:srgbClr val="000000"/>
                          </a:solidFill>
                          <a:effectLst/>
                          <a:latin typeface="Arial"/>
                        </a:rPr>
                        <a:t>Rosamel, Godeleine de</a:t>
                      </a:r>
                    </a:p>
                  </a:txBody>
                  <a:tcPr marL="9525" marR="9525" marT="9525" marB="0" anchor="ctr"/>
                </a:tc>
                <a:tc>
                  <a:txBody>
                    <a:bodyPr/>
                    <a:lstStyle/>
                    <a:p>
                      <a:pPr algn="l" fontAlgn="ctr"/>
                      <a:r>
                        <a:rPr lang="fr-FR" sz="1200" b="0" i="0" u="none" strike="noStrike">
                          <a:solidFill>
                            <a:srgbClr val="000000"/>
                          </a:solidFill>
                          <a:effectLst/>
                          <a:latin typeface="Arial"/>
                        </a:rPr>
                        <a:t>Trois petits morceaux de nuit</a:t>
                      </a:r>
                    </a:p>
                  </a:txBody>
                  <a:tcPr marL="9525" marR="9525" marT="9525" marB="0" anchor="ctr"/>
                </a:tc>
                <a:tc>
                  <a:txBody>
                    <a:bodyPr/>
                    <a:lstStyle/>
                    <a:p>
                      <a:pPr algn="l" fontAlgn="ctr"/>
                      <a:r>
                        <a:rPr lang="fr-FR" sz="1200" b="0" i="0" u="none" strike="noStrike">
                          <a:solidFill>
                            <a:srgbClr val="000000"/>
                          </a:solidFill>
                          <a:effectLst/>
                          <a:latin typeface="Arial"/>
                        </a:rPr>
                        <a:t>Albin Michel Jeunesse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Weninger, Brigitte</a:t>
                      </a:r>
                    </a:p>
                  </a:txBody>
                  <a:tcPr marL="9525" marR="9525" marT="9525" marB="0" anchor="ctr"/>
                </a:tc>
                <a:tc>
                  <a:txBody>
                    <a:bodyPr/>
                    <a:lstStyle/>
                    <a:p>
                      <a:pPr algn="l" fontAlgn="ctr"/>
                      <a:r>
                        <a:rPr lang="fr-FR" sz="1200" b="0" i="0" u="none" strike="noStrike">
                          <a:solidFill>
                            <a:srgbClr val="000000"/>
                          </a:solidFill>
                          <a:effectLst/>
                          <a:latin typeface="Arial"/>
                        </a:rPr>
                        <a:t>Rowe, John</a:t>
                      </a:r>
                    </a:p>
                  </a:txBody>
                  <a:tcPr marL="9525" marR="9525" marT="9525" marB="0" anchor="ctr"/>
                </a:tc>
                <a:tc>
                  <a:txBody>
                    <a:bodyPr/>
                    <a:lstStyle/>
                    <a:p>
                      <a:pPr algn="l" fontAlgn="ctr"/>
                      <a:r>
                        <a:rPr lang="fr-FR" sz="1200" b="0" i="0" u="none" strike="noStrike">
                          <a:solidFill>
                            <a:srgbClr val="000000"/>
                          </a:solidFill>
                          <a:effectLst/>
                          <a:latin typeface="Arial"/>
                        </a:rPr>
                        <a:t>Le bonnet rouge</a:t>
                      </a:r>
                      <a:r>
                        <a:rPr lang="fr-FR" sz="2600" b="1" i="0" u="none" strike="noStrike">
                          <a:solidFill>
                            <a:srgbClr val="FF00FF"/>
                          </a:solidFill>
                          <a:effectLst/>
                          <a:latin typeface="Arial"/>
                        </a:rPr>
                        <a:t>*</a:t>
                      </a:r>
                      <a:r>
                        <a:rPr lang="fr-FR" sz="1200" b="1" i="0" u="none" strike="noStrike">
                          <a:solidFill>
                            <a:srgbClr val="000000"/>
                          </a:solidFill>
                          <a:effectLst/>
                          <a:latin typeface="Arial"/>
                        </a:rPr>
                        <a:t> </a:t>
                      </a:r>
                      <a:endParaRPr lang="fr-FR" sz="1200" b="0" i="0" u="none" strike="noStrike">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Minedition</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1"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Willems, Mo</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Guili Lapin</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a:solidFill>
                            <a:srgbClr val="000000"/>
                          </a:solidFill>
                          <a:effectLst/>
                          <a:latin typeface="Arial"/>
                        </a:rPr>
                        <a:t>3</a:t>
                      </a:r>
                    </a:p>
                  </a:txBody>
                  <a:tcPr marL="9525" marR="9525" marT="9525" marB="0" anchor="ctr"/>
                </a:tc>
              </a:tr>
              <a:tr h="423454">
                <a:tc>
                  <a:txBody>
                    <a:bodyPr/>
                    <a:lstStyle/>
                    <a:p>
                      <a:pPr algn="ctr" fontAlgn="ctr"/>
                      <a:r>
                        <a:rPr lang="fr-FR" sz="1200" b="1" i="0" u="none" strike="noStrike" dirty="0">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Wilsdorf, Anne</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Jujube</a:t>
                      </a:r>
                    </a:p>
                  </a:txBody>
                  <a:tcPr marL="9525" marR="9525" marT="9525" marB="0" anchor="ctr"/>
                </a:tc>
                <a:tc>
                  <a:txBody>
                    <a:bodyPr/>
                    <a:lstStyle/>
                    <a:p>
                      <a:pPr algn="l" fontAlgn="ctr"/>
                      <a:r>
                        <a:rPr lang="fr-FR" sz="1200" b="0" i="0" u="none" strike="noStrike">
                          <a:solidFill>
                            <a:srgbClr val="000000"/>
                          </a:solidFill>
                          <a:effectLst/>
                          <a:latin typeface="Arial"/>
                        </a:rPr>
                        <a:t>Kaléidoscope</a:t>
                      </a:r>
                    </a:p>
                  </a:txBody>
                  <a:tcPr marL="9525" marR="9525" marT="9525" marB="0" anchor="ctr"/>
                </a:tc>
                <a:tc>
                  <a:txBody>
                    <a:bodyPr/>
                    <a:lstStyle/>
                    <a:p>
                      <a:pPr algn="ctr" fontAlgn="ctr"/>
                      <a:r>
                        <a:rPr lang="fr-FR" sz="1200" b="0" i="0" u="none" strike="noStrike" dirty="0">
                          <a:solidFill>
                            <a:srgbClr val="000000"/>
                          </a:solidFill>
                          <a:effectLst/>
                          <a:latin typeface="Arial"/>
                        </a:rPr>
                        <a:t>3</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7298104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618610252"/>
              </p:ext>
            </p:extLst>
          </p:nvPr>
        </p:nvGraphicFramePr>
        <p:xfrm>
          <a:off x="186755" y="1363198"/>
          <a:ext cx="8808642" cy="1721450"/>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Woignier, Julia</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La clé</a:t>
                      </a:r>
                    </a:p>
                  </a:txBody>
                  <a:tcPr marL="9525" marR="9525" marT="9525" marB="0" anchor="ctr"/>
                </a:tc>
                <a:tc>
                  <a:txBody>
                    <a:bodyPr/>
                    <a:lstStyle/>
                    <a:p>
                      <a:pPr algn="l" fontAlgn="ctr"/>
                      <a:r>
                        <a:rPr lang="fr-FR" sz="1200" b="0" i="0" u="none" strike="noStrike">
                          <a:solidFill>
                            <a:srgbClr val="000000"/>
                          </a:solidFill>
                          <a:effectLst/>
                          <a:latin typeface="Arial"/>
                        </a:rPr>
                        <a:t>MeMo</a:t>
                      </a:r>
                    </a:p>
                  </a:txBody>
                  <a:tcPr marL="9525" marR="9525" marT="9525" marB="0" anchor="ctr"/>
                </a:tc>
                <a:tc>
                  <a:txBody>
                    <a:bodyPr/>
                    <a:lstStyle/>
                    <a:p>
                      <a:pPr algn="ctr" fontAlgn="ctr"/>
                      <a:r>
                        <a:rPr lang="fr-FR" sz="1200" b="0" i="0" u="none" strike="noStrike">
                          <a:solidFill>
                            <a:srgbClr val="000000"/>
                          </a:solidFill>
                          <a:effectLst/>
                          <a:latin typeface="Arial"/>
                        </a:rPr>
                        <a:t>2 - 3</a:t>
                      </a:r>
                    </a:p>
                  </a:txBody>
                  <a:tcPr marL="9525" marR="9525" marT="9525" marB="0" anchor="ctr"/>
                </a:tc>
              </a:tr>
              <a:tr h="451088">
                <a:tc>
                  <a:txBody>
                    <a:bodyPr/>
                    <a:lstStyle/>
                    <a:p>
                      <a:pPr algn="ctr" fontAlgn="ctr"/>
                      <a:r>
                        <a:rPr lang="fr-FR" sz="1200" b="0" i="0" u="none" strike="noStrike">
                          <a:solidFill>
                            <a:srgbClr val="000000"/>
                          </a:solidFill>
                          <a:effectLst/>
                          <a:latin typeface="Arial"/>
                        </a:rPr>
                        <a:t> </a:t>
                      </a:r>
                    </a:p>
                  </a:txBody>
                  <a:tcPr marL="9525" marR="9525" marT="9525" marB="0" anchor="ctr"/>
                </a:tc>
                <a:tc gridSpan="2">
                  <a:txBody>
                    <a:bodyPr/>
                    <a:lstStyle/>
                    <a:p>
                      <a:pPr algn="l" fontAlgn="ctr"/>
                      <a:r>
                        <a:rPr lang="fr-FR" sz="1200" b="0" i="0" u="none" strike="noStrike" dirty="0">
                          <a:solidFill>
                            <a:srgbClr val="000000"/>
                          </a:solidFill>
                          <a:effectLst/>
                          <a:latin typeface="Arial"/>
                        </a:rPr>
                        <a:t>Yerkes, Jennifer</a:t>
                      </a:r>
                    </a:p>
                  </a:txBody>
                  <a:tcPr marL="9525" marR="9525" marT="9525" marB="0" anchor="ctr"/>
                </a:tc>
                <a:tc hMerge="1">
                  <a:txBody>
                    <a:bodyPr/>
                    <a:lstStyle/>
                    <a:p>
                      <a:pPr algn="l" fontAlgn="ctr"/>
                      <a:endParaRPr lang="fr-FR" sz="1200" b="0" i="0" u="none" strike="noStrike" dirty="0">
                        <a:solidFill>
                          <a:srgbClr val="000000"/>
                        </a:solidFill>
                        <a:effectLst/>
                        <a:latin typeface="Arial"/>
                      </a:endParaRPr>
                    </a:p>
                  </a:txBody>
                  <a:tcPr marL="9525" marR="9525" marT="9525" marB="0" anchor="ctr"/>
                </a:tc>
                <a:tc>
                  <a:txBody>
                    <a:bodyPr/>
                    <a:lstStyle/>
                    <a:p>
                      <a:pPr algn="l" fontAlgn="ctr"/>
                      <a:r>
                        <a:rPr lang="fr-FR" sz="1200" b="0" i="0" u="none" strike="noStrike">
                          <a:solidFill>
                            <a:srgbClr val="000000"/>
                          </a:solidFill>
                          <a:effectLst/>
                          <a:latin typeface="Arial"/>
                        </a:rPr>
                        <a:t>Drôle d'oiseau</a:t>
                      </a:r>
                    </a:p>
                  </a:txBody>
                  <a:tcPr marL="9525" marR="9525" marT="9525" marB="0" anchor="ctr"/>
                </a:tc>
                <a:tc>
                  <a:txBody>
                    <a:bodyPr/>
                    <a:lstStyle/>
                    <a:p>
                      <a:pPr algn="l" fontAlgn="ctr"/>
                      <a:r>
                        <a:rPr lang="fr-FR" sz="1200" b="0" i="0" u="none" strike="noStrike">
                          <a:solidFill>
                            <a:srgbClr val="000000"/>
                          </a:solidFill>
                          <a:effectLst/>
                          <a:latin typeface="Arial"/>
                        </a:rPr>
                        <a:t>MeMo</a:t>
                      </a:r>
                    </a:p>
                  </a:txBody>
                  <a:tcPr marL="9525" marR="9525" marT="9525" marB="0" anchor="ctr"/>
                </a:tc>
                <a:tc>
                  <a:txBody>
                    <a:bodyPr/>
                    <a:lstStyle/>
                    <a:p>
                      <a:pPr algn="ctr" fontAlgn="ctr"/>
                      <a:r>
                        <a:rPr lang="fr-FR" sz="1200" b="0" i="0" u="none" strike="noStrike">
                          <a:solidFill>
                            <a:srgbClr val="000000"/>
                          </a:solidFill>
                          <a:effectLst/>
                          <a:latin typeface="Arial"/>
                        </a:rPr>
                        <a:t>4</a:t>
                      </a:r>
                    </a:p>
                  </a:txBody>
                  <a:tcPr marL="9525" marR="9525" marT="9525" marB="0" anchor="ctr"/>
                </a:tc>
              </a:tr>
              <a:tr h="423454">
                <a:tc>
                  <a:txBody>
                    <a:bodyPr/>
                    <a:lstStyle/>
                    <a:p>
                      <a:pPr algn="ctr" fontAlgn="ctr"/>
                      <a:r>
                        <a:rPr lang="fr-FR" sz="1200" b="0" i="0" u="none" strike="noStrike">
                          <a:solidFill>
                            <a:srgbClr val="000000"/>
                          </a:solidFill>
                          <a:effectLst/>
                          <a:latin typeface="Arial"/>
                        </a:rPr>
                        <a:t> </a:t>
                      </a:r>
                    </a:p>
                  </a:txBody>
                  <a:tcPr marL="9525" marR="9525" marT="9525" marB="0" anchor="ctr"/>
                </a:tc>
                <a:tc>
                  <a:txBody>
                    <a:bodyPr/>
                    <a:lstStyle/>
                    <a:p>
                      <a:pPr algn="l" fontAlgn="ctr"/>
                      <a:r>
                        <a:rPr lang="fr-FR" sz="1200" b="0" i="0" u="none" strike="noStrike">
                          <a:solidFill>
                            <a:srgbClr val="000000"/>
                          </a:solidFill>
                          <a:effectLst/>
                          <a:latin typeface="Arial"/>
                        </a:rPr>
                        <a:t>Yumoto, Kasumi</a:t>
                      </a:r>
                    </a:p>
                  </a:txBody>
                  <a:tcPr marL="9525" marR="9525" marT="9525" marB="0" anchor="ctr"/>
                </a:tc>
                <a:tc>
                  <a:txBody>
                    <a:bodyPr/>
                    <a:lstStyle/>
                    <a:p>
                      <a:pPr algn="l" fontAlgn="ctr"/>
                      <a:r>
                        <a:rPr lang="fr-FR" sz="1200" b="0" i="0" u="none" strike="noStrike" dirty="0">
                          <a:solidFill>
                            <a:srgbClr val="000000"/>
                          </a:solidFill>
                          <a:effectLst/>
                          <a:latin typeface="Arial"/>
                        </a:rPr>
                        <a:t>Sakaï, Komako</a:t>
                      </a:r>
                    </a:p>
                  </a:txBody>
                  <a:tcPr marL="9525" marR="9525" marT="9525" marB="0" anchor="ctr"/>
                </a:tc>
                <a:tc>
                  <a:txBody>
                    <a:bodyPr/>
                    <a:lstStyle/>
                    <a:p>
                      <a:pPr algn="l" fontAlgn="ctr"/>
                      <a:r>
                        <a:rPr lang="fr-FR" sz="1200" b="0" i="0" u="none" strike="noStrike">
                          <a:solidFill>
                            <a:srgbClr val="000000"/>
                          </a:solidFill>
                          <a:effectLst/>
                          <a:latin typeface="Arial"/>
                        </a:rPr>
                        <a:t>L'ours et le chat sauvage</a:t>
                      </a:r>
                    </a:p>
                  </a:txBody>
                  <a:tcPr marL="9525" marR="9525" marT="9525" marB="0" anchor="ctr"/>
                </a:tc>
                <a:tc>
                  <a:txBody>
                    <a:bodyPr/>
                    <a:lstStyle/>
                    <a:p>
                      <a:pPr algn="l" fontAlgn="ctr"/>
                      <a:r>
                        <a:rPr lang="fr-FR" sz="1200" b="0" i="0" u="none" strike="noStrike">
                          <a:solidFill>
                            <a:srgbClr val="000000"/>
                          </a:solidFill>
                          <a:effectLst/>
                          <a:latin typeface="Arial"/>
                        </a:rPr>
                        <a:t>L'école des loisirs</a:t>
                      </a:r>
                    </a:p>
                  </a:txBody>
                  <a:tcPr marL="9525" marR="9525" marT="9525" marB="0" anchor="ctr"/>
                </a:tc>
                <a:tc>
                  <a:txBody>
                    <a:bodyPr/>
                    <a:lstStyle/>
                    <a:p>
                      <a:pPr algn="ctr" fontAlgn="ctr"/>
                      <a:r>
                        <a:rPr lang="fr-FR" sz="1200" b="0" i="0" u="none" strike="noStrike" dirty="0">
                          <a:solidFill>
                            <a:srgbClr val="000000"/>
                          </a:solidFill>
                          <a:effectLst/>
                          <a:latin typeface="Arial"/>
                        </a:rPr>
                        <a:t>4</a:t>
                      </a:r>
                    </a:p>
                  </a:txBody>
                  <a:tcPr marL="9525" marR="9525" marT="9525" marB="0" anchor="ct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235350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68300" y="2387600"/>
            <a:ext cx="8242300" cy="3477875"/>
          </a:xfrm>
          <a:prstGeom prst="rect">
            <a:avLst/>
          </a:prstGeom>
          <a:noFill/>
        </p:spPr>
        <p:txBody>
          <a:bodyPr wrap="square" rtlCol="0">
            <a:spAutoFit/>
          </a:bodyPr>
          <a:lstStyle/>
          <a:p>
            <a:r>
              <a:rPr lang="fr-FR" sz="2000" dirty="0">
                <a:latin typeface="Arial"/>
                <a:cs typeface="Arial"/>
              </a:rPr>
              <a:t>Une forme de médiation essentielle à l’école maternelle est celle qui passe par la voix, </a:t>
            </a:r>
            <a:r>
              <a:rPr lang="fr-FR" sz="2000" dirty="0" smtClean="0">
                <a:latin typeface="Arial"/>
                <a:cs typeface="Arial"/>
              </a:rPr>
              <a:t>celle qui </a:t>
            </a:r>
            <a:r>
              <a:rPr lang="fr-FR" sz="2000" dirty="0">
                <a:latin typeface="Arial"/>
                <a:cs typeface="Arial"/>
              </a:rPr>
              <a:t>raconte, qui conte, qui lit une histoire. Ces ouvrages ne seront pas mis </a:t>
            </a:r>
            <a:r>
              <a:rPr lang="fr-FR" sz="2000" dirty="0" smtClean="0">
                <a:latin typeface="Arial"/>
                <a:cs typeface="Arial"/>
              </a:rPr>
              <a:t>nécessairement entre </a:t>
            </a:r>
            <a:r>
              <a:rPr lang="fr-FR" sz="2000" dirty="0">
                <a:latin typeface="Arial"/>
                <a:cs typeface="Arial"/>
              </a:rPr>
              <a:t>les mains des enfants mais permettront à l’enseignant, une fois qu’il se sera </a:t>
            </a:r>
            <a:r>
              <a:rPr lang="fr-FR" sz="2000" dirty="0" smtClean="0">
                <a:latin typeface="Arial"/>
                <a:cs typeface="Arial"/>
              </a:rPr>
              <a:t>approprié l’œuvre</a:t>
            </a:r>
            <a:r>
              <a:rPr lang="fr-FR" sz="2000" dirty="0">
                <a:latin typeface="Arial"/>
                <a:cs typeface="Arial"/>
              </a:rPr>
              <a:t>, de la transmettre par les moyens qui lui semblent les plus pertinents : raconter</a:t>
            </a:r>
            <a:r>
              <a:rPr lang="fr-FR" sz="2000" dirty="0" smtClean="0">
                <a:latin typeface="Arial"/>
                <a:cs typeface="Arial"/>
              </a:rPr>
              <a:t>, conter</a:t>
            </a:r>
            <a:r>
              <a:rPr lang="fr-FR" sz="2000" dirty="0">
                <a:latin typeface="Arial"/>
                <a:cs typeface="Arial"/>
              </a:rPr>
              <a:t>, dire, théâtraliser en disant ou en lisant, mettre en scène. Il pourra pour ce faire</a:t>
            </a:r>
            <a:r>
              <a:rPr lang="fr-FR" sz="2000" dirty="0" smtClean="0">
                <a:latin typeface="Arial"/>
                <a:cs typeface="Arial"/>
              </a:rPr>
              <a:t>, utiliser </a:t>
            </a:r>
            <a:r>
              <a:rPr lang="fr-FR" sz="2000" dirty="0">
                <a:latin typeface="Arial"/>
                <a:cs typeface="Arial"/>
              </a:rPr>
              <a:t>des marionnettes, des kamishibaïs…</a:t>
            </a:r>
          </a:p>
          <a:p>
            <a:r>
              <a:rPr lang="fr-FR" sz="2000" dirty="0">
                <a:latin typeface="Arial"/>
                <a:cs typeface="Arial"/>
              </a:rPr>
              <a:t>Ces textes visent à initier les enfants aux dimensions orales (sonores, rythmiques…) de </a:t>
            </a:r>
            <a:r>
              <a:rPr lang="fr-FR" sz="2000" dirty="0" smtClean="0">
                <a:latin typeface="Arial"/>
                <a:cs typeface="Arial"/>
              </a:rPr>
              <a:t>la littérature </a:t>
            </a:r>
            <a:r>
              <a:rPr lang="fr-FR" sz="2000" dirty="0">
                <a:latin typeface="Arial"/>
                <a:cs typeface="Arial"/>
              </a:rPr>
              <a:t>qui éclairent le sens et à leurs formes de transmission </a:t>
            </a:r>
            <a:r>
              <a:rPr lang="fr-FR" sz="2000" dirty="0" smtClean="0">
                <a:latin typeface="Arial"/>
                <a:cs typeface="Arial"/>
              </a:rPr>
              <a:t>spécifiques.</a:t>
            </a:r>
            <a:endParaRPr lang="fr-FR" sz="2000" dirty="0">
              <a:latin typeface="Arial"/>
              <a:cs typeface="Arial"/>
            </a:endParaRPr>
          </a:p>
        </p:txBody>
      </p:sp>
      <p:sp>
        <p:nvSpPr>
          <p:cNvPr id="5" name="ZoneTexte 4"/>
          <p:cNvSpPr txBox="1"/>
          <p:nvPr/>
        </p:nvSpPr>
        <p:spPr>
          <a:xfrm>
            <a:off x="749300" y="393700"/>
            <a:ext cx="6870700" cy="1477328"/>
          </a:xfrm>
          <a:prstGeom prst="rect">
            <a:avLst/>
          </a:prstGeom>
          <a:noFill/>
        </p:spPr>
        <p:txBody>
          <a:bodyPr wrap="square" rtlCol="0">
            <a:spAutoFit/>
          </a:bodyPr>
          <a:lstStyle/>
          <a:p>
            <a:pPr algn="ctr"/>
            <a:r>
              <a:rPr lang="fr-FR" sz="3600" dirty="0">
                <a:solidFill>
                  <a:schemeClr val="bg1"/>
                </a:solidFill>
                <a:latin typeface="Arial"/>
                <a:cs typeface="Arial"/>
              </a:rPr>
              <a:t>1. Entrer par les pratiques orales de transmission</a:t>
            </a:r>
          </a:p>
          <a:p>
            <a:endParaRPr lang="fr-FR" dirty="0"/>
          </a:p>
        </p:txBody>
      </p:sp>
    </p:spTree>
    <p:extLst>
      <p:ext uri="{BB962C8B-B14F-4D97-AF65-F5344CB8AC3E}">
        <p14:creationId xmlns:p14="http://schemas.microsoft.com/office/powerpoint/2010/main" val="1236188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velours.jpg">
            <a:hlinkClick r:id="rId2"/>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t="2500" b="2500"/>
          <a:stretch>
            <a:fillRect/>
          </a:stretch>
        </p:blipFill>
        <p:spPr>
          <a:xfrm>
            <a:off x="88900" y="123825"/>
            <a:ext cx="2475916" cy="2347404"/>
          </a:xfrm>
        </p:spPr>
      </p:pic>
      <p:pic>
        <p:nvPicPr>
          <p:cNvPr id="10" name="Espace réservé pour une image  9" descr="365.jpg"/>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30484" r="-30484"/>
          <a:stretch>
            <a:fillRect/>
          </a:stretch>
        </p:blipFill>
        <p:spPr>
          <a:xfrm>
            <a:off x="88900" y="2143124"/>
            <a:ext cx="2486025" cy="2486025"/>
          </a:xfrm>
        </p:spPr>
      </p:pic>
      <p:sp>
        <p:nvSpPr>
          <p:cNvPr id="8" name="ZoneTexte 7"/>
          <p:cNvSpPr txBox="1"/>
          <p:nvPr/>
        </p:nvSpPr>
        <p:spPr>
          <a:xfrm>
            <a:off x="4810061" y="553362"/>
            <a:ext cx="3641726" cy="1754327"/>
          </a:xfrm>
          <a:prstGeom prst="rect">
            <a:avLst/>
          </a:prstGeom>
          <a:noFill/>
        </p:spPr>
        <p:txBody>
          <a:bodyPr wrap="square" rtlCol="0">
            <a:spAutoFit/>
          </a:bodyPr>
          <a:lstStyle/>
          <a:p>
            <a:r>
              <a:rPr lang="fr-FR" sz="3600" dirty="0" smtClean="0">
                <a:latin typeface="Arial"/>
                <a:cs typeface="Arial"/>
              </a:rPr>
              <a:t>1. Entrer par les pratiques orales de transmission</a:t>
            </a:r>
            <a:endParaRPr lang="fr-FR" sz="3600" dirty="0">
              <a:latin typeface="Arial"/>
              <a:cs typeface="Arial"/>
            </a:endParaRPr>
          </a:p>
        </p:txBody>
      </p:sp>
      <p:pic>
        <p:nvPicPr>
          <p:cNvPr id="11" name="Espace réservé pour une image  9"/>
          <p:cNvPicPr>
            <a:picLocks noGrp="1" noChangeAspect="1"/>
          </p:cNvPicPr>
          <p:nvPr>
            <p:ph type="pic" sz="quarter" idx="13"/>
          </p:nvPr>
        </p:nvPicPr>
        <p:blipFill>
          <a:blip r:embed="rId5" cstate="email">
            <a:extLst>
              <a:ext uri="{28A0092B-C50C-407E-A947-70E740481C1C}">
                <a14:useLocalDpi xmlns:a14="http://schemas.microsoft.com/office/drawing/2010/main" val="0"/>
              </a:ext>
            </a:extLst>
          </a:blip>
          <a:stretch>
            <a:fillRect/>
          </a:stretch>
        </p:blipFill>
        <p:spPr>
          <a:xfrm>
            <a:off x="2029538" y="1229730"/>
            <a:ext cx="1979150" cy="2155917"/>
          </a:xfrm>
        </p:spPr>
      </p:pic>
      <p:pic>
        <p:nvPicPr>
          <p:cNvPr id="12" name="Espace réservé pour une image  9"/>
          <p:cNvPicPr>
            <a:picLocks noGrp="1" noChangeAspect="1"/>
          </p:cNvPicPr>
          <p:nvPr>
            <p:ph type="pic" sz="quarter" idx="13"/>
          </p:nvPr>
        </p:nvPicPr>
        <p:blipFill rotWithShape="1">
          <a:blip r:embed="rId6" cstate="email">
            <a:extLst>
              <a:ext uri="{28A0092B-C50C-407E-A947-70E740481C1C}">
                <a14:useLocalDpi xmlns:a14="http://schemas.microsoft.com/office/drawing/2010/main" val="0"/>
              </a:ext>
            </a:extLst>
          </a:blip>
          <a:srcRect l="-11442" t="-6893" r="-14363" b="-6653"/>
          <a:stretch/>
        </p:blipFill>
        <p:spPr>
          <a:xfrm>
            <a:off x="1772906" y="3562350"/>
            <a:ext cx="2821639" cy="2275967"/>
          </a:xfrm>
        </p:spPr>
      </p:pic>
      <p:pic>
        <p:nvPicPr>
          <p:cNvPr id="7" name="Espace réservé pour une image  9"/>
          <p:cNvPicPr>
            <a:picLocks noGrp="1" noChangeAspect="1"/>
          </p:cNvPicPr>
          <p:nvPr>
            <p:ph type="pic" sz="quarter" idx="13"/>
          </p:nvPr>
        </p:nvPicPr>
        <p:blipFill rotWithShape="1">
          <a:blip r:embed="rId7" cstate="email">
            <a:extLst>
              <a:ext uri="{28A0092B-C50C-407E-A947-70E740481C1C}">
                <a14:useLocalDpi xmlns:a14="http://schemas.microsoft.com/office/drawing/2010/main" val="0"/>
              </a:ext>
            </a:extLst>
          </a:blip>
          <a:srcRect l="15283" r="14993"/>
          <a:stretch/>
        </p:blipFill>
        <p:spPr>
          <a:xfrm>
            <a:off x="4381500" y="2471229"/>
            <a:ext cx="1657350" cy="2377013"/>
          </a:xfrm>
        </p:spPr>
      </p:pic>
      <p:pic>
        <p:nvPicPr>
          <p:cNvPr id="13" name="Espace réservé pour une image  9"/>
          <p:cNvPicPr>
            <a:picLocks noGrp="1" noChangeAspect="1"/>
          </p:cNvPicPr>
          <p:nvPr>
            <p:ph type="pic" sz="quarter" idx="13"/>
          </p:nvPr>
        </p:nvPicPr>
        <p:blipFill rotWithShape="1">
          <a:blip r:embed="rId8">
            <a:extLst>
              <a:ext uri="{28A0092B-C50C-407E-A947-70E740481C1C}">
                <a14:useLocalDpi xmlns:a14="http://schemas.microsoft.com/office/drawing/2010/main" val="0"/>
              </a:ext>
            </a:extLst>
          </a:blip>
          <a:srcRect l="-12991" t="-9823" r="-10187" b="-4439"/>
          <a:stretch/>
        </p:blipFill>
        <p:spPr>
          <a:xfrm>
            <a:off x="5855826" y="2247663"/>
            <a:ext cx="2438400" cy="2600562"/>
          </a:xfrm>
        </p:spPr>
      </p:pic>
      <p:pic>
        <p:nvPicPr>
          <p:cNvPr id="14" name="Espace réservé pour une image  9"/>
          <p:cNvPicPr>
            <a:picLocks noGrp="1" noChangeAspect="1"/>
          </p:cNvPicPr>
          <p:nvPr>
            <p:ph type="pic" sz="quarter" idx="13"/>
          </p:nvPr>
        </p:nvPicPr>
        <p:blipFill rotWithShape="1">
          <a:blip r:embed="rId9" cstate="email">
            <a:extLst>
              <a:ext uri="{28A0092B-C50C-407E-A947-70E740481C1C}">
                <a14:useLocalDpi xmlns:a14="http://schemas.microsoft.com/office/drawing/2010/main" val="0"/>
              </a:ext>
            </a:extLst>
          </a:blip>
          <a:srcRect l="-20620" t="-3879" r="-18497"/>
          <a:stretch/>
        </p:blipFill>
        <p:spPr>
          <a:xfrm>
            <a:off x="4810061" y="4781549"/>
            <a:ext cx="1990724" cy="1785447"/>
          </a:xfrm>
        </p:spPr>
      </p:pic>
      <p:pic>
        <p:nvPicPr>
          <p:cNvPr id="15" name="Espace réservé pour une image  9"/>
          <p:cNvPicPr>
            <a:picLocks noGrp="1" noChangeAspect="1"/>
          </p:cNvPicPr>
          <p:nvPr>
            <p:ph type="pic" sz="quarter" idx="13"/>
          </p:nvPr>
        </p:nvPicPr>
        <p:blipFill>
          <a:blip r:embed="rId10" cstate="email">
            <a:extLst>
              <a:ext uri="{28A0092B-C50C-407E-A947-70E740481C1C}">
                <a14:useLocalDpi xmlns:a14="http://schemas.microsoft.com/office/drawing/2010/main" val="0"/>
              </a:ext>
            </a:extLst>
          </a:blip>
          <a:stretch>
            <a:fillRect/>
          </a:stretch>
        </p:blipFill>
        <p:spPr>
          <a:xfrm>
            <a:off x="7087854" y="4499586"/>
            <a:ext cx="1577847" cy="1577847"/>
          </a:xfrm>
        </p:spPr>
      </p:pic>
    </p:spTree>
    <p:extLst>
      <p:ext uri="{BB962C8B-B14F-4D97-AF65-F5344CB8AC3E}">
        <p14:creationId xmlns:p14="http://schemas.microsoft.com/office/powerpoint/2010/main" val="46388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25379486"/>
              </p:ext>
            </p:extLst>
          </p:nvPr>
        </p:nvGraphicFramePr>
        <p:xfrm>
          <a:off x="186755" y="1363198"/>
          <a:ext cx="8808642" cy="5019402"/>
        </p:xfrm>
        <a:graphic>
          <a:graphicData uri="http://schemas.openxmlformats.org/drawingml/2006/table">
            <a:tbl>
              <a:tblPr firstRow="1" bandRow="1">
                <a:tableStyleId>{F5AB1C69-6EDB-4FF4-983F-18BD219EF322}</a:tableStyleId>
              </a:tblPr>
              <a:tblGrid>
                <a:gridCol w="311281"/>
                <a:gridCol w="1711765"/>
                <a:gridCol w="1226495"/>
                <a:gridCol w="2757774"/>
                <a:gridCol w="2010131"/>
                <a:gridCol w="791196"/>
              </a:tblGrid>
              <a:tr h="423454">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423454">
                <a:tc>
                  <a:txBody>
                    <a:bodyPr/>
                    <a:lstStyle/>
                    <a:p>
                      <a:r>
                        <a:rPr lang="fr-FR" sz="1200" dirty="0" smtClean="0">
                          <a:latin typeface="Arial"/>
                          <a:cs typeface="Arial"/>
                        </a:rPr>
                        <a:t>P</a:t>
                      </a:r>
                    </a:p>
                  </a:txBody>
                  <a:tcPr/>
                </a:tc>
                <a:tc>
                  <a:txBody>
                    <a:bodyPr/>
                    <a:lstStyle/>
                    <a:p>
                      <a:r>
                        <a:rPr lang="fr-FR" sz="1200" kern="1200" dirty="0" smtClean="0">
                          <a:solidFill>
                            <a:schemeClr val="dk1"/>
                          </a:solidFill>
                          <a:effectLst/>
                          <a:latin typeface="Arial"/>
                          <a:ea typeface="+mn-ea"/>
                          <a:cs typeface="Arial"/>
                        </a:rPr>
                        <a:t>Arleo, Andy –</a:t>
                      </a:r>
                      <a:br>
                        <a:rPr lang="fr-FR" sz="1200" kern="1200" dirty="0" smtClean="0">
                          <a:solidFill>
                            <a:schemeClr val="dk1"/>
                          </a:solidFill>
                          <a:effectLst/>
                          <a:latin typeface="Arial"/>
                          <a:ea typeface="+mn-ea"/>
                          <a:cs typeface="Arial"/>
                        </a:rPr>
                      </a:br>
                      <a:r>
                        <a:rPr lang="fr-FR" sz="1200" kern="1200" dirty="0" smtClean="0">
                          <a:solidFill>
                            <a:schemeClr val="dk1"/>
                          </a:solidFill>
                          <a:effectLst/>
                          <a:latin typeface="Arial"/>
                          <a:ea typeface="+mn-ea"/>
                          <a:cs typeface="Arial"/>
                        </a:rPr>
                        <a:t>Caëtano, Marie</a:t>
                      </a:r>
                      <a:endParaRPr lang="fr-FR" sz="1200" dirty="0" smtClean="0">
                        <a:latin typeface="Arial"/>
                        <a:cs typeface="Arial"/>
                      </a:endParaRPr>
                    </a:p>
                    <a:p>
                      <a:r>
                        <a:rPr lang="fr-FR" sz="1200" kern="1200" dirty="0" smtClean="0">
                          <a:solidFill>
                            <a:schemeClr val="dk1"/>
                          </a:solidFill>
                          <a:effectLst/>
                          <a:latin typeface="Arial"/>
                          <a:ea typeface="+mn-ea"/>
                          <a:cs typeface="Arial"/>
                        </a:rPr>
                        <a:t>Laurentine - Guichard, Rémi </a:t>
                      </a:r>
                      <a:endParaRPr lang="fr-FR" sz="1200" dirty="0" smtClean="0">
                        <a:latin typeface="Arial"/>
                        <a:cs typeface="Arial"/>
                      </a:endParaRPr>
                    </a:p>
                  </a:txBody>
                  <a:tcPr/>
                </a:tc>
                <a:tc>
                  <a:txBody>
                    <a:bodyPr/>
                    <a:lstStyle/>
                    <a:p>
                      <a:r>
                        <a:rPr lang="fr-FR" sz="1200" dirty="0" smtClean="0">
                          <a:latin typeface="Arial"/>
                          <a:cs typeface="Arial"/>
                        </a:rPr>
                        <a:t>Divers</a:t>
                      </a:r>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Anthologie de la comptine traditionnelle francophone (avec CD)</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Éveil et découvertes </a:t>
                      </a:r>
                      <a:endParaRPr lang="fr-FR" sz="1200" dirty="0" smtClean="0">
                        <a:latin typeface="Arial"/>
                        <a:cs typeface="Arial"/>
                      </a:endParaRPr>
                    </a:p>
                    <a:p>
                      <a:endParaRPr lang="fr-FR" sz="1200" dirty="0">
                        <a:latin typeface="Arial"/>
                        <a:cs typeface="Arial"/>
                      </a:endParaRPr>
                    </a:p>
                  </a:txBody>
                  <a:tcPr/>
                </a:tc>
                <a:tc>
                  <a:txBody>
                    <a:bodyPr/>
                    <a:lstStyle/>
                    <a:p>
                      <a:pPr algn="ctr"/>
                      <a:r>
                        <a:rPr lang="fr-FR" sz="1200" dirty="0" smtClean="0">
                          <a:latin typeface="Arial"/>
                          <a:cs typeface="Arial"/>
                        </a:rPr>
                        <a:t>1 à 4</a:t>
                      </a:r>
                      <a:endParaRPr lang="fr-FR" sz="1200" dirty="0">
                        <a:latin typeface="Arial"/>
                        <a:cs typeface="Arial"/>
                      </a:endParaRPr>
                    </a:p>
                  </a:txBody>
                  <a:tcPr/>
                </a:tc>
              </a:tr>
              <a:tr h="451088">
                <a:tc>
                  <a:txBody>
                    <a:bodyPr/>
                    <a:lstStyle/>
                    <a:p>
                      <a:r>
                        <a:rPr lang="fr-FR" sz="1200" dirty="0" smtClean="0">
                          <a:latin typeface="Arial"/>
                          <a:cs typeface="Arial"/>
                        </a:rPr>
                        <a:t>P</a:t>
                      </a:r>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Bloch, Muriel (choix de)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Vautier, Mireille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365 contes pour tous les âges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Gallimard Jeunesse </a:t>
                      </a:r>
                      <a:endParaRPr lang="fr-FR" sz="1200" dirty="0" smtClean="0">
                        <a:latin typeface="Arial"/>
                        <a:cs typeface="Arial"/>
                      </a:endParaRPr>
                    </a:p>
                  </a:txBody>
                  <a:tcPr/>
                </a:tc>
                <a:tc>
                  <a:txBody>
                    <a:bodyPr/>
                    <a:lstStyle/>
                    <a:p>
                      <a:pPr algn="ctr"/>
                      <a:r>
                        <a:rPr lang="fr-FR" sz="1200" dirty="0" smtClean="0">
                          <a:latin typeface="Arial"/>
                          <a:cs typeface="Arial"/>
                        </a:rPr>
                        <a:t>1 à 4</a:t>
                      </a:r>
                    </a:p>
                    <a:p>
                      <a:pPr algn="ctr"/>
                      <a:endParaRPr lang="fr-FR" sz="1200" dirty="0">
                        <a:latin typeface="Arial"/>
                        <a:cs typeface="Arial"/>
                      </a:endParaRPr>
                    </a:p>
                  </a:txBody>
                  <a:tcPr/>
                </a:tc>
              </a:tr>
              <a:tr h="423454">
                <a:tc>
                  <a:txBody>
                    <a:bodyPr/>
                    <a:lstStyle/>
                    <a:p>
                      <a:endParaRPr lang="fr-FR" sz="1200">
                        <a:latin typeface="Arial"/>
                        <a:cs typeface="Arial"/>
                      </a:endParaRPr>
                    </a:p>
                  </a:txBody>
                  <a:tcPr/>
                </a:tc>
                <a:tc>
                  <a:txBody>
                    <a:bodyPr/>
                    <a:lstStyle/>
                    <a:p>
                      <a:pPr fontAlgn="auto"/>
                      <a:r>
                        <a:rPr lang="fr-FR" sz="1200" kern="1200" dirty="0" smtClean="0">
                          <a:solidFill>
                            <a:schemeClr val="dk1"/>
                          </a:solidFill>
                          <a:effectLst/>
                          <a:latin typeface="Arial"/>
                          <a:ea typeface="+mn-ea"/>
                          <a:cs typeface="Arial"/>
                        </a:rPr>
                        <a:t>Bloch, Muriel (raconté</a:t>
                      </a:r>
                      <a:r>
                        <a:rPr lang="fr-FR" sz="1200" kern="1200" baseline="0" dirty="0" smtClean="0">
                          <a:solidFill>
                            <a:schemeClr val="dk1"/>
                          </a:solidFill>
                          <a:effectLst/>
                          <a:latin typeface="Arial"/>
                          <a:ea typeface="+mn-ea"/>
                          <a:cs typeface="Arial"/>
                        </a:rPr>
                        <a:t> par)</a:t>
                      </a:r>
                      <a:endParaRPr lang="fr-FR" sz="1200" kern="1200" dirty="0" smtClean="0">
                        <a:solidFill>
                          <a:schemeClr val="dk1"/>
                        </a:solidFill>
                        <a:effectLst/>
                        <a:latin typeface="Arial"/>
                        <a:ea typeface="+mn-ea"/>
                        <a:cs typeface="Arial"/>
                      </a:endParaRPr>
                    </a:p>
                  </a:txBody>
                  <a:tcPr/>
                </a:tc>
                <a:tc>
                  <a:txBody>
                    <a:bodyPr/>
                    <a:lstStyle/>
                    <a:p>
                      <a:pPr fontAlgn="auto"/>
                      <a:r>
                        <a:rPr lang="fr-FR" sz="1200" kern="1200" baseline="0" dirty="0" smtClean="0">
                          <a:solidFill>
                            <a:schemeClr val="dk1"/>
                          </a:solidFill>
                          <a:effectLst/>
                          <a:latin typeface="Arial"/>
                          <a:ea typeface="+mn-ea"/>
                          <a:cs typeface="Arial"/>
                        </a:rPr>
                        <a:t>J</a:t>
                      </a:r>
                      <a:r>
                        <a:rPr lang="fr-FR" sz="1200" kern="1200" dirty="0" smtClean="0">
                          <a:solidFill>
                            <a:schemeClr val="dk1"/>
                          </a:solidFill>
                          <a:effectLst/>
                          <a:latin typeface="Arial"/>
                          <a:ea typeface="+mn-ea"/>
                          <a:cs typeface="Arial"/>
                        </a:rPr>
                        <a:t>olivet, Jöelle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 schmat doudou </a:t>
                      </a:r>
                      <a:endParaRPr lang="fr-FR" sz="1200" dirty="0" smtClean="0">
                        <a:latin typeface="Arial"/>
                        <a:cs typeface="Arial"/>
                      </a:endParaRPr>
                    </a:p>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Syros </a:t>
                      </a:r>
                      <a:endParaRPr lang="fr-FR" sz="1200" dirty="0" smtClean="0">
                        <a:latin typeface="Arial"/>
                        <a:cs typeface="Arial"/>
                      </a:endParaRPr>
                    </a:p>
                    <a:p>
                      <a:endParaRPr lang="fr-FR" sz="1200" dirty="0">
                        <a:latin typeface="Arial"/>
                        <a:cs typeface="Arial"/>
                      </a:endParaRPr>
                    </a:p>
                  </a:txBody>
                  <a:tcPr/>
                </a:tc>
                <a:tc>
                  <a:txBody>
                    <a:bodyPr/>
                    <a:lstStyle/>
                    <a:p>
                      <a:pPr algn="ctr"/>
                      <a:r>
                        <a:rPr lang="fr-FR" sz="1200" dirty="0" smtClean="0">
                          <a:latin typeface="Arial"/>
                          <a:cs typeface="Arial"/>
                        </a:rPr>
                        <a:t>3 -</a:t>
                      </a:r>
                      <a:r>
                        <a:rPr lang="fr-FR" sz="1200" baseline="0" dirty="0" smtClean="0">
                          <a:latin typeface="Arial"/>
                          <a:cs typeface="Arial"/>
                        </a:rPr>
                        <a:t> 4</a:t>
                      </a:r>
                      <a:endParaRPr lang="fr-FR" sz="1200" dirty="0">
                        <a:latin typeface="Arial"/>
                        <a:cs typeface="Arial"/>
                      </a:endParaRPr>
                    </a:p>
                  </a:txBody>
                  <a:tcPr/>
                </a:tc>
              </a:tr>
              <a:tr h="423454">
                <a:tc>
                  <a:txBody>
                    <a:bodyPr/>
                    <a:lstStyle/>
                    <a:p>
                      <a:r>
                        <a:rPr lang="fr-FR" sz="1200" dirty="0" smtClean="0">
                          <a:latin typeface="Arial"/>
                          <a:cs typeface="Arial"/>
                        </a:rPr>
                        <a:t>C</a:t>
                      </a:r>
                      <a:endParaRPr lang="fr-FR" sz="1200" dirty="0">
                        <a:latin typeface="Arial"/>
                        <a:cs typeface="Arial"/>
                      </a:endParaRPr>
                    </a:p>
                  </a:txBody>
                  <a:tcPr/>
                </a:tc>
                <a:tc gridSpan="2">
                  <a:txBody>
                    <a:bodyPr/>
                    <a:lstStyle/>
                    <a:p>
                      <a:pPr algn="l"/>
                      <a:r>
                        <a:rPr lang="fr-FR" sz="1200" kern="1200" dirty="0" smtClean="0">
                          <a:solidFill>
                            <a:schemeClr val="dk1"/>
                          </a:solidFill>
                          <a:effectLst/>
                          <a:latin typeface="Arial"/>
                          <a:ea typeface="+mn-ea"/>
                          <a:cs typeface="Arial"/>
                        </a:rPr>
                        <a:t>Bryant, Sarah Cone </a:t>
                      </a:r>
                      <a:endParaRPr lang="fr-FR" sz="1200" dirty="0" smtClean="0">
                        <a:latin typeface="Arial"/>
                        <a:cs typeface="Arial"/>
                      </a:endParaRPr>
                    </a:p>
                    <a:p>
                      <a:endParaRPr lang="fr-FR" sz="1200" dirty="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Comment raconter des histoires à nos enfants ?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Hachette BnF </a:t>
                      </a:r>
                      <a:endParaRPr lang="fr-FR" sz="1200" dirty="0" smtClean="0">
                        <a:latin typeface="Arial"/>
                        <a:cs typeface="Arial"/>
                      </a:endParaRPr>
                    </a:p>
                    <a:p>
                      <a:endParaRPr lang="fr-FR" sz="12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1 à 4</a:t>
                      </a:r>
                    </a:p>
                    <a:p>
                      <a:pPr algn="ctr"/>
                      <a:endParaRPr lang="fr-FR" sz="1200" dirty="0">
                        <a:latin typeface="Arial"/>
                        <a:cs typeface="Arial"/>
                      </a:endParaRPr>
                    </a:p>
                  </a:txBody>
                  <a:tcPr/>
                </a:tc>
              </a:tr>
              <a:tr h="423454">
                <a:tc>
                  <a:txBody>
                    <a:bodyPr/>
                    <a:lstStyle/>
                    <a:p>
                      <a:endParaRPr lang="fr-FR" sz="1200">
                        <a:latin typeface="Arial"/>
                        <a:cs typeface="Arial"/>
                      </a:endParaRPr>
                    </a:p>
                  </a:txBody>
                  <a:tcPr/>
                </a:tc>
                <a:tc gridSpan="2">
                  <a:txBody>
                    <a:bodyPr/>
                    <a:lstStyle/>
                    <a:p>
                      <a:pPr algn="l"/>
                      <a:r>
                        <a:rPr lang="fr-FR" sz="1200" kern="1200" dirty="0" smtClean="0">
                          <a:solidFill>
                            <a:schemeClr val="dk1"/>
                          </a:solidFill>
                          <a:effectLst/>
                          <a:latin typeface="Arial"/>
                          <a:ea typeface="+mn-ea"/>
                          <a:cs typeface="Arial"/>
                        </a:rPr>
                        <a:t>Charpentreau, Jacques (choix de) </a:t>
                      </a:r>
                      <a:endParaRPr lang="fr-FR" sz="1200" dirty="0" smtClean="0">
                        <a:latin typeface="Arial"/>
                        <a:cs typeface="Arial"/>
                      </a:endParaRPr>
                    </a:p>
                  </a:txBody>
                  <a:tcPr/>
                </a:tc>
                <a:tc hMerge="1">
                  <a:txBody>
                    <a:bodyPr/>
                    <a:lstStyle/>
                    <a:p>
                      <a:endParaRPr lang="fr-F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Les plus beaux poèmes d'hier et d'aujourd'hui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Hachette, Le livre de poche </a:t>
                      </a:r>
                      <a:endParaRPr lang="fr-FR" sz="1200" dirty="0" smtClean="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1 à 4</a:t>
                      </a:r>
                    </a:p>
                    <a:p>
                      <a:pPr algn="ctr"/>
                      <a:endParaRPr lang="fr-FR" sz="1200" dirty="0">
                        <a:latin typeface="Arial"/>
                        <a:cs typeface="Arial"/>
                      </a:endParaRPr>
                    </a:p>
                  </a:txBody>
                  <a:tcPr/>
                </a:tc>
              </a:tr>
              <a:tr h="423454">
                <a:tc>
                  <a:txBody>
                    <a:bodyPr/>
                    <a:lstStyle/>
                    <a:p>
                      <a:endParaRPr lang="fr-FR" sz="1200">
                        <a:latin typeface="Arial"/>
                        <a:cs typeface="Arial"/>
                      </a:endParaRPr>
                    </a:p>
                  </a:txBody>
                  <a:tcPr/>
                </a:tc>
                <a:tc>
                  <a:txBody>
                    <a:bodyPr/>
                    <a:lstStyle/>
                    <a:p>
                      <a:pPr algn="l"/>
                      <a:r>
                        <a:rPr lang="fr-FR" sz="1200" kern="1200" dirty="0" smtClean="0">
                          <a:solidFill>
                            <a:schemeClr val="dk1"/>
                          </a:solidFill>
                          <a:effectLst/>
                          <a:latin typeface="Arial"/>
                          <a:ea typeface="+mn-ea"/>
                          <a:cs typeface="Arial"/>
                        </a:rPr>
                        <a:t>Devernois, Elsa</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Calleja, Audrey </a:t>
                      </a:r>
                      <a:endParaRPr lang="fr-FR" sz="1200" dirty="0"/>
                    </a:p>
                  </a:txBody>
                  <a:tcPr/>
                </a:tc>
                <a:tc>
                  <a:txBody>
                    <a:bodyPr/>
                    <a:lstStyle/>
                    <a:p>
                      <a:r>
                        <a:rPr lang="fr-FR" sz="1200" kern="1200" dirty="0" smtClean="0">
                          <a:solidFill>
                            <a:schemeClr val="dk1"/>
                          </a:solidFill>
                          <a:effectLst/>
                          <a:latin typeface="Arial"/>
                          <a:ea typeface="+mn-ea"/>
                          <a:cs typeface="Arial"/>
                        </a:rPr>
                        <a:t>C'est la petite bête qui monte (avec CD)</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Benjaminsmedia </a:t>
                      </a:r>
                      <a:endParaRPr lang="fr-FR" sz="1200" dirty="0" smtClean="0">
                        <a:latin typeface="Arial"/>
                        <a:cs typeface="Arial"/>
                      </a:endParaRPr>
                    </a:p>
                  </a:txBody>
                  <a:tcPr/>
                </a:tc>
                <a:tc>
                  <a:txBody>
                    <a:bodyPr/>
                    <a:lstStyle/>
                    <a:p>
                      <a:pPr algn="ctr"/>
                      <a:r>
                        <a:rPr lang="fr-FR" sz="1200" dirty="0" smtClean="0">
                          <a:latin typeface="Arial"/>
                          <a:cs typeface="Arial"/>
                        </a:rPr>
                        <a:t>1</a:t>
                      </a:r>
                      <a:endParaRPr lang="fr-FR" sz="1200" dirty="0">
                        <a:latin typeface="Arial"/>
                        <a:cs typeface="Arial"/>
                      </a:endParaRPr>
                    </a:p>
                  </a:txBody>
                  <a:tcPr/>
                </a:tc>
              </a:tr>
              <a:tr h="423454">
                <a:tc>
                  <a:txBody>
                    <a:bodyPr/>
                    <a:lstStyle/>
                    <a:p>
                      <a:r>
                        <a:rPr lang="fr-FR" sz="1200" dirty="0" smtClean="0">
                          <a:latin typeface="Arial"/>
                          <a:cs typeface="Arial"/>
                        </a:rPr>
                        <a:t>C</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Eluard, Paul</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Poizat, Chloé </a:t>
                      </a:r>
                      <a:endParaRPr lang="fr-FR" sz="1200" dirty="0" smtClean="0">
                        <a:latin typeface="Arial"/>
                        <a:cs typeface="Arial"/>
                      </a:endParaRPr>
                    </a:p>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Grain-d 'Aile </a:t>
                      </a:r>
                      <a:endParaRPr lang="fr-FR" sz="1200" dirty="0" smtClean="0">
                        <a:latin typeface="Arial"/>
                        <a:cs typeface="Arial"/>
                      </a:endParaRPr>
                    </a:p>
                    <a:p>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Nathan, en coédition avec la Réunion des musées nationaux </a:t>
                      </a:r>
                      <a:endParaRPr lang="fr-FR" sz="1200" dirty="0" smtClean="0">
                        <a:latin typeface="Arial"/>
                        <a:cs typeface="Arial"/>
                      </a:endParaRPr>
                    </a:p>
                  </a:txBody>
                  <a:tcPr/>
                </a:tc>
                <a:tc>
                  <a:txBody>
                    <a:bodyPr/>
                    <a:lstStyle/>
                    <a:p>
                      <a:pPr algn="ctr"/>
                      <a:r>
                        <a:rPr lang="fr-FR" sz="1200" dirty="0" smtClean="0">
                          <a:latin typeface="Arial"/>
                          <a:cs typeface="Arial"/>
                        </a:rPr>
                        <a:t>4</a:t>
                      </a:r>
                      <a:endParaRPr lang="fr-FR" sz="1200" dirty="0">
                        <a:latin typeface="Arial"/>
                        <a:cs typeface="Arial"/>
                      </a:endParaRPr>
                    </a:p>
                  </a:txBody>
                  <a:tcPr/>
                </a:tc>
              </a:tr>
              <a:tr h="423454">
                <a:tc>
                  <a:txBody>
                    <a:bodyPr/>
                    <a:lstStyle/>
                    <a:p>
                      <a:endParaRPr lang="fr-FR" sz="1200" dirty="0">
                        <a:latin typeface="Arial"/>
                        <a:cs typeface="Arial"/>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Félix, Lucie </a:t>
                      </a:r>
                      <a:endParaRPr lang="fr-FR" sz="1200" dirty="0" smtClean="0">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La Promenade de Petit Bonhomme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Les Grandes Personnes </a:t>
                      </a:r>
                      <a:endParaRPr lang="fr-FR" sz="1200" dirty="0" smtClean="0">
                        <a:latin typeface="Arial"/>
                        <a:cs typeface="Arial"/>
                      </a:endParaRPr>
                    </a:p>
                  </a:txBody>
                  <a:tcPr/>
                </a:tc>
                <a:tc>
                  <a:txBody>
                    <a:bodyPr/>
                    <a:lstStyle/>
                    <a:p>
                      <a:pPr algn="ctr"/>
                      <a:r>
                        <a:rPr lang="fr-FR" sz="1200" dirty="0" smtClean="0">
                          <a:latin typeface="Arial"/>
                          <a:cs typeface="Arial"/>
                        </a:rPr>
                        <a:t>1</a:t>
                      </a:r>
                      <a:endParaRPr lang="fr-FR" sz="1200" dirty="0">
                        <a:latin typeface="Arial"/>
                        <a:cs typeface="Arial"/>
                      </a:endParaRPr>
                    </a:p>
                  </a:txBody>
                  <a:tcPr/>
                </a:tc>
              </a:tr>
              <a:tr h="423454">
                <a:tc>
                  <a:txBody>
                    <a:bodyPr/>
                    <a:lstStyle/>
                    <a:p>
                      <a:endParaRPr lang="fr-FR" sz="1200" dirty="0">
                        <a:latin typeface="Arial"/>
                        <a:cs typeface="Arial"/>
                      </a:endParaRP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Friese, Julia</a:t>
                      </a:r>
                      <a:endParaRPr lang="fr-FR" sz="1200" dirty="0" smtClean="0">
                        <a:solidFill>
                          <a:schemeClr val="tx1"/>
                        </a:solidFill>
                        <a:latin typeface="Arial"/>
                        <a:cs typeface="Arial"/>
                      </a:endParaRPr>
                    </a:p>
                  </a:txBody>
                  <a:tcPr/>
                </a:tc>
                <a:tc hMerge="1">
                  <a:txBody>
                    <a:bodyPr/>
                    <a:lstStyle/>
                    <a:p>
                      <a:endParaRPr lang="fr-FR"/>
                    </a:p>
                  </a:txBody>
                  <a:tcPr/>
                </a:tc>
                <a:tc>
                  <a:txBody>
                    <a:bodyPr/>
                    <a:lstStyle/>
                    <a:p>
                      <a:r>
                        <a:rPr lang="fr-FR" sz="1200" kern="1200" dirty="0" smtClean="0">
                          <a:solidFill>
                            <a:schemeClr val="dk1"/>
                          </a:solidFill>
                          <a:effectLst/>
                          <a:latin typeface="Arial"/>
                          <a:ea typeface="+mn-ea"/>
                          <a:cs typeface="Arial"/>
                        </a:rPr>
                        <a:t>Anna la peureuse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Lirabelle (Kamishibai) </a:t>
                      </a:r>
                      <a:endParaRPr lang="fr-FR" sz="1200" dirty="0" smtClean="0">
                        <a:latin typeface="Arial"/>
                        <a:cs typeface="Arial"/>
                      </a:endParaRPr>
                    </a:p>
                  </a:txBody>
                  <a:tcPr/>
                </a:tc>
                <a:tc>
                  <a:txBody>
                    <a:bodyPr/>
                    <a:lstStyle/>
                    <a:p>
                      <a:pPr algn="ctr"/>
                      <a:r>
                        <a:rPr lang="fr-FR" sz="1200" dirty="0" smtClean="0">
                          <a:solidFill>
                            <a:schemeClr val="tx1"/>
                          </a:solidFill>
                          <a:latin typeface="Arial"/>
                          <a:cs typeface="Arial"/>
                        </a:rPr>
                        <a:t>2 - 3</a:t>
                      </a:r>
                      <a:endParaRPr lang="fr-FR" sz="1200" dirty="0">
                        <a:solidFill>
                          <a:schemeClr val="tx1"/>
                        </a:solidFill>
                        <a:latin typeface="Arial"/>
                        <a:cs typeface="Arial"/>
                      </a:endParaRPr>
                    </a:p>
                  </a:txBody>
                  <a:tcP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2531747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596128491"/>
              </p:ext>
            </p:extLst>
          </p:nvPr>
        </p:nvGraphicFramePr>
        <p:xfrm>
          <a:off x="186754" y="1459665"/>
          <a:ext cx="8855645" cy="4327718"/>
        </p:xfrm>
        <a:graphic>
          <a:graphicData uri="http://schemas.openxmlformats.org/drawingml/2006/table">
            <a:tbl>
              <a:tblPr firstRow="1" bandRow="1">
                <a:tableStyleId>{F5AB1C69-6EDB-4FF4-983F-18BD219EF322}</a:tableStyleId>
              </a:tblPr>
              <a:tblGrid>
                <a:gridCol w="303737"/>
                <a:gridCol w="1512500"/>
                <a:gridCol w="1491691"/>
                <a:gridCol w="2814285"/>
                <a:gridCol w="1946033"/>
                <a:gridCol w="787399"/>
              </a:tblGrid>
              <a:tr h="384116">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277119">
                <a:tc>
                  <a:txBody>
                    <a:bodyPr/>
                    <a:lstStyle/>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Grossman, David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Ligneris, Charlotte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Les aventures d’Itamar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Seuil Jeunesse</a:t>
                      </a:r>
                    </a:p>
                  </a:txBody>
                  <a:tcPr/>
                </a:tc>
                <a:tc>
                  <a:txBody>
                    <a:bodyPr/>
                    <a:lstStyle/>
                    <a:p>
                      <a:pPr algn="ctr"/>
                      <a:r>
                        <a:rPr lang="fr-FR" sz="1200" dirty="0" smtClean="0">
                          <a:solidFill>
                            <a:schemeClr val="tx1"/>
                          </a:solidFill>
                          <a:latin typeface="Arial"/>
                          <a:cs typeface="Arial"/>
                        </a:rPr>
                        <a:t>4</a:t>
                      </a:r>
                      <a:endParaRPr lang="fr-FR" sz="1200" dirty="0">
                        <a:solidFill>
                          <a:schemeClr val="tx1"/>
                        </a:solidFill>
                        <a:latin typeface="Arial"/>
                        <a:cs typeface="Arial"/>
                      </a:endParaRPr>
                    </a:p>
                  </a:txBody>
                  <a:tcPr/>
                </a:tc>
              </a:tr>
              <a:tr h="504006">
                <a:tc>
                  <a:txBody>
                    <a:bodyPr/>
                    <a:lstStyle/>
                    <a:p>
                      <a:endParaRPr lang="fr-FR" sz="1200">
                        <a:latin typeface="Arial"/>
                        <a:cs typeface="Arial"/>
                      </a:endParaRPr>
                    </a:p>
                  </a:txBody>
                  <a:tcPr/>
                </a:tc>
                <a:tc>
                  <a:txBody>
                    <a:bodyPr/>
                    <a:lstStyle/>
                    <a:p>
                      <a:r>
                        <a:rPr lang="fr-FR" sz="1200" kern="1200" dirty="0" smtClean="0">
                          <a:solidFill>
                            <a:schemeClr val="dk1"/>
                          </a:solidFill>
                          <a:effectLst/>
                          <a:latin typeface="Arial"/>
                          <a:ea typeface="+mn-ea"/>
                          <a:cs typeface="Arial"/>
                        </a:rPr>
                        <a:t>Horio, Seishi (adapté par</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Wakayama,</a:t>
                      </a:r>
                      <a:r>
                        <a:rPr lang="fr-FR" sz="1200" kern="1200" baseline="0" dirty="0" smtClean="0">
                          <a:solidFill>
                            <a:schemeClr val="dk1"/>
                          </a:solidFill>
                          <a:effectLst/>
                          <a:latin typeface="Arial"/>
                          <a:ea typeface="+mn-ea"/>
                          <a:cs typeface="Arial"/>
                        </a:rPr>
                        <a:t> </a:t>
                      </a:r>
                      <a:r>
                        <a:rPr lang="fr-FR" sz="1200" kern="1200" dirty="0" smtClean="0">
                          <a:solidFill>
                            <a:schemeClr val="dk1"/>
                          </a:solidFill>
                          <a:effectLst/>
                          <a:latin typeface="Arial"/>
                          <a:ea typeface="+mn-ea"/>
                          <a:cs typeface="Arial"/>
                        </a:rPr>
                        <a:t>Shizuko</a:t>
                      </a:r>
                      <a:endParaRPr lang="fr-FR" sz="1200" dirty="0">
                        <a:solidFill>
                          <a:schemeClr val="tx1"/>
                        </a:solidFill>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Blanc, le petit chaton </a:t>
                      </a:r>
                      <a:r>
                        <a:rPr lang="fr-FR" sz="1200" kern="1200" dirty="0" smtClean="0">
                          <a:solidFill>
                            <a:schemeClr val="dk1"/>
                          </a:solidFill>
                          <a:effectLst/>
                          <a:latin typeface="Arial"/>
                          <a:ea typeface="+mn-ea"/>
                          <a:cs typeface="Arial"/>
                        </a:rPr>
                        <a:t>(Kamishibaï)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Dôshinsha </a:t>
                      </a:r>
                      <a:endParaRPr lang="fr-FR" sz="120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Arial"/>
                        <a:cs typeface="Arial"/>
                      </a:endParaRPr>
                    </a:p>
                  </a:txBody>
                  <a:tcPr/>
                </a:tc>
                <a:tc>
                  <a:txBody>
                    <a:bodyPr/>
                    <a:lstStyle/>
                    <a:p>
                      <a:pPr algn="ctr"/>
                      <a:r>
                        <a:rPr lang="fr-FR" sz="1200" dirty="0" smtClean="0">
                          <a:solidFill>
                            <a:schemeClr val="tx1"/>
                          </a:solidFill>
                          <a:latin typeface="Arial"/>
                          <a:cs typeface="Arial"/>
                        </a:rPr>
                        <a:t>1</a:t>
                      </a:r>
                      <a:endParaRPr lang="fr-FR" sz="1200" dirty="0">
                        <a:solidFill>
                          <a:schemeClr val="tx1"/>
                        </a:solidFill>
                        <a:latin typeface="Arial"/>
                        <a:cs typeface="Arial"/>
                      </a:endParaRPr>
                    </a:p>
                  </a:txBody>
                  <a:tcPr/>
                </a:tc>
              </a:tr>
              <a:tr h="678357">
                <a:tc>
                  <a:txBody>
                    <a:bodyPr/>
                    <a:lstStyle/>
                    <a:p>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Lerasle, Magdeleine</a:t>
                      </a:r>
                      <a:endParaRPr lang="fr-FR" sz="1200" dirty="0">
                        <a:solidFill>
                          <a:schemeClr val="tx1"/>
                        </a:solidFill>
                        <a:latin typeface="Arial"/>
                        <a:cs typeface="Arial"/>
                      </a:endParaRPr>
                    </a:p>
                  </a:txBody>
                  <a:tcPr/>
                </a:tc>
                <a:tc>
                  <a:txBody>
                    <a:bodyPr/>
                    <a:lstStyle/>
                    <a:p>
                      <a:r>
                        <a:rPr lang="fr-FR" sz="1200" kern="1200" dirty="0" smtClean="0">
                          <a:solidFill>
                            <a:schemeClr val="dk1"/>
                          </a:solidFill>
                          <a:effectLst/>
                          <a:latin typeface="Arial"/>
                          <a:ea typeface="+mn-ea"/>
                          <a:cs typeface="Arial"/>
                        </a:rPr>
                        <a:t>Fronty, Aurélia </a:t>
                      </a:r>
                      <a:endParaRPr lang="fr-FR" sz="1200" dirty="0">
                        <a:solidFill>
                          <a:schemeClr val="tx1"/>
                        </a:solidFill>
                        <a:latin typeface="Arial"/>
                        <a:cs typeface="Arial"/>
                      </a:endParaRPr>
                    </a:p>
                  </a:txBody>
                  <a:tcPr/>
                </a:tc>
                <a:tc>
                  <a:txBody>
                    <a:bodyPr/>
                    <a:lstStyle/>
                    <a:p>
                      <a:r>
                        <a:rPr lang="fr-FR" sz="1200" kern="1200" dirty="0" smtClean="0">
                          <a:solidFill>
                            <a:schemeClr val="dk1"/>
                          </a:solidFill>
                          <a:effectLst/>
                          <a:latin typeface="Arial"/>
                          <a:ea typeface="+mn-ea"/>
                          <a:cs typeface="Arial"/>
                        </a:rPr>
                        <a:t>Comptines et chansons du Papagaio "Le Brésil et le Portugal en 30 comptines (avec</a:t>
                      </a:r>
                      <a:r>
                        <a:rPr lang="fr-FR" sz="1200" kern="1200" baseline="0" dirty="0" smtClean="0">
                          <a:solidFill>
                            <a:schemeClr val="dk1"/>
                          </a:solidFill>
                          <a:effectLst/>
                          <a:latin typeface="Arial"/>
                          <a:ea typeface="+mn-ea"/>
                          <a:cs typeface="Arial"/>
                        </a:rPr>
                        <a:t> CD)</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Didier Jeunesse </a:t>
                      </a:r>
                      <a:endParaRPr lang="fr-FR" sz="120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Arial"/>
                        <a:cs typeface="Arial"/>
                      </a:endParaRPr>
                    </a:p>
                  </a:txBody>
                  <a:tcPr/>
                </a:tc>
                <a:tc>
                  <a:txBody>
                    <a:bodyPr/>
                    <a:lstStyle/>
                    <a:p>
                      <a:pPr algn="ctr"/>
                      <a:r>
                        <a:rPr lang="fr-FR" sz="1200" dirty="0" smtClean="0">
                          <a:solidFill>
                            <a:schemeClr val="tx1"/>
                          </a:solidFill>
                          <a:latin typeface="Arial"/>
                          <a:cs typeface="Arial"/>
                        </a:rPr>
                        <a:t>1 à</a:t>
                      </a:r>
                      <a:r>
                        <a:rPr lang="fr-FR" sz="1200" baseline="0" dirty="0" smtClean="0">
                          <a:solidFill>
                            <a:schemeClr val="tx1"/>
                          </a:solidFill>
                          <a:latin typeface="Arial"/>
                          <a:cs typeface="Arial"/>
                        </a:rPr>
                        <a:t> 4</a:t>
                      </a:r>
                      <a:endParaRPr lang="fr-FR" sz="1200" dirty="0">
                        <a:solidFill>
                          <a:schemeClr val="tx1"/>
                        </a:solidFill>
                        <a:latin typeface="Arial"/>
                        <a:cs typeface="Arial"/>
                      </a:endParaRPr>
                    </a:p>
                  </a:txBody>
                  <a:tcPr/>
                </a:tc>
              </a:tr>
              <a:tr h="838200">
                <a:tc>
                  <a:txBody>
                    <a:bodyPr/>
                    <a:lstStyle/>
                    <a:p>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Le Craver Jean-Louis &amp; Kiffer Christine </a:t>
                      </a:r>
                      <a:endParaRPr lang="fr-FR" sz="1200" dirty="0" smtClean="0">
                        <a:latin typeface="Arial"/>
                        <a:cs typeface="Arial"/>
                      </a:endParaRPr>
                    </a:p>
                    <a:p>
                      <a:r>
                        <a:rPr lang="fr-FR" sz="1200" kern="1200" dirty="0" smtClean="0">
                          <a:solidFill>
                            <a:schemeClr val="dk1"/>
                          </a:solidFill>
                          <a:effectLst/>
                          <a:latin typeface="Arial"/>
                          <a:ea typeface="+mn-ea"/>
                          <a:cs typeface="Arial"/>
                        </a:rPr>
                        <a:t>(conté par)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Badel Renan, Bourre Martine &amp; Saillard Rémi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Bêtes pas si bêtes ! (avec CD))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Didier Jeunesse </a:t>
                      </a:r>
                      <a:endParaRPr lang="fr-FR" sz="1200" dirty="0" smtClean="0">
                        <a:latin typeface="Arial"/>
                        <a:cs typeface="Arial"/>
                      </a:endParaRPr>
                    </a:p>
                  </a:txBody>
                  <a:tcPr/>
                </a:tc>
                <a:tc>
                  <a:txBody>
                    <a:bodyPr/>
                    <a:lstStyle/>
                    <a:p>
                      <a:pPr algn="ctr"/>
                      <a:r>
                        <a:rPr lang="fr-FR" sz="1200" dirty="0" smtClean="0">
                          <a:solidFill>
                            <a:schemeClr val="tx1"/>
                          </a:solidFill>
                          <a:latin typeface="Arial"/>
                          <a:cs typeface="Arial"/>
                        </a:rPr>
                        <a:t>1 à</a:t>
                      </a:r>
                      <a:r>
                        <a:rPr lang="fr-FR" sz="1200" baseline="0" dirty="0" smtClean="0">
                          <a:solidFill>
                            <a:schemeClr val="tx1"/>
                          </a:solidFill>
                          <a:latin typeface="Arial"/>
                          <a:cs typeface="Arial"/>
                        </a:rPr>
                        <a:t> 4</a:t>
                      </a:r>
                      <a:endParaRPr lang="fr-FR" sz="1200" dirty="0">
                        <a:solidFill>
                          <a:schemeClr val="tx1"/>
                        </a:solidFill>
                        <a:latin typeface="Arial"/>
                        <a:cs typeface="Arial"/>
                      </a:endParaRPr>
                    </a:p>
                  </a:txBody>
                  <a:tcPr/>
                </a:tc>
              </a:tr>
              <a:tr h="635000">
                <a:tc>
                  <a:txBody>
                    <a:bodyPr/>
                    <a:lstStyle/>
                    <a:p>
                      <a:r>
                        <a:rPr lang="fr-FR" sz="1200" dirty="0" smtClean="0">
                          <a:latin typeface="Arial"/>
                          <a:cs typeface="Arial"/>
                        </a:rPr>
                        <a:t>C</a:t>
                      </a:r>
                      <a:endParaRPr lang="fr-FR" sz="1200" dirty="0">
                        <a:latin typeface="Arial"/>
                        <a:cs typeface="Arial"/>
                      </a:endParaRPr>
                    </a:p>
                  </a:txBody>
                  <a:tcPr/>
                </a:tc>
                <a:tc>
                  <a:txBody>
                    <a:bodyPr/>
                    <a:lstStyle/>
                    <a:p>
                      <a:r>
                        <a:rPr lang="fr-FR" sz="1200" dirty="0" smtClean="0">
                          <a:solidFill>
                            <a:schemeClr val="tx1"/>
                          </a:solidFill>
                          <a:latin typeface="Arial"/>
                          <a:cs typeface="Arial"/>
                        </a:rPr>
                        <a:t>Lida</a:t>
                      </a:r>
                      <a:endParaRPr lang="fr-FR" sz="1200" dirty="0">
                        <a:solidFill>
                          <a:schemeClr val="tx1"/>
                        </a:solidFill>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Rojankowsky, Feodor </a:t>
                      </a:r>
                      <a:endParaRPr lang="fr-FR" sz="1200" dirty="0" smtClean="0">
                        <a:latin typeface="Arial"/>
                        <a:cs typeface="Arial"/>
                      </a:endParaRPr>
                    </a:p>
                    <a:p>
                      <a:endParaRPr lang="fr-FR" sz="1200" dirty="0">
                        <a:solidFill>
                          <a:schemeClr val="tx1"/>
                        </a:solidFill>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 roman des bêtes (Foux, Bourru, Scaf, Martin pêcheur, Quipic, Coucou, Panache, Plouf)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L’école des loisirs</a:t>
                      </a:r>
                    </a:p>
                  </a:txBody>
                  <a:tcPr/>
                </a:tc>
                <a:tc>
                  <a:txBody>
                    <a:bodyPr/>
                    <a:lstStyle/>
                    <a:p>
                      <a:pPr algn="ctr"/>
                      <a:r>
                        <a:rPr lang="fr-FR" sz="1200" dirty="0" smtClean="0">
                          <a:solidFill>
                            <a:schemeClr val="tx1"/>
                          </a:solidFill>
                          <a:latin typeface="Arial"/>
                          <a:cs typeface="Arial"/>
                        </a:rPr>
                        <a:t>3 - 4</a:t>
                      </a:r>
                      <a:endParaRPr lang="fr-FR" sz="1200" dirty="0">
                        <a:solidFill>
                          <a:schemeClr val="tx1"/>
                        </a:solidFill>
                        <a:latin typeface="Arial"/>
                        <a:cs typeface="Arial"/>
                      </a:endParaRPr>
                    </a:p>
                  </a:txBody>
                  <a:tcPr/>
                </a:tc>
              </a:tr>
              <a:tr h="857102">
                <a:tc>
                  <a:txBody>
                    <a:bodyPr/>
                    <a:lstStyle/>
                    <a:p>
                      <a:r>
                        <a:rPr lang="fr-FR" sz="1200" dirty="0" smtClean="0">
                          <a:latin typeface="Arial"/>
                          <a:cs typeface="Arial"/>
                        </a:rPr>
                        <a:t>P</a:t>
                      </a:r>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Morel, Fabienne et Bizouerne, Gilles </a:t>
                      </a:r>
                      <a:endParaRPr lang="fr-FR" sz="1200" dirty="0" smtClean="0">
                        <a:latin typeface="Arial"/>
                        <a:cs typeface="Arial"/>
                      </a:endParaRPr>
                    </a:p>
                    <a:p>
                      <a:r>
                        <a:rPr lang="fr-FR" sz="1200" kern="1200" dirty="0" smtClean="0">
                          <a:solidFill>
                            <a:schemeClr val="dk1"/>
                          </a:solidFill>
                          <a:effectLst/>
                          <a:latin typeface="Arial"/>
                          <a:ea typeface="+mn-ea"/>
                          <a:cs typeface="Arial"/>
                        </a:rPr>
                        <a:t>(recueillies par) </a:t>
                      </a:r>
                      <a:endParaRPr lang="fr-FR" sz="1200" dirty="0" smtClean="0">
                        <a:latin typeface="Arial"/>
                        <a:cs typeface="Arial"/>
                      </a:endParaRPr>
                    </a:p>
                    <a:p>
                      <a:endParaRPr lang="fr-FR" sz="1200" dirty="0">
                        <a:solidFill>
                          <a:schemeClr val="tx1"/>
                        </a:solidFill>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Hié, Vanessa - Jeannerot, Marion - Des Ligneris, Charlotte - Saillard, Rémi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 tour du monde des contes (versions issues de différents pays de : Les trois petits cochons, Les musiciens de Brème, Le lièvre et la tortue, Tom Pouce)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Syros</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tx1"/>
                          </a:solidFill>
                          <a:latin typeface="Arial"/>
                          <a:cs typeface="Arial"/>
                        </a:rPr>
                        <a:t>3 - 4</a:t>
                      </a:r>
                    </a:p>
                    <a:p>
                      <a:pPr algn="ctr"/>
                      <a:endParaRPr lang="fr-FR" sz="1200" dirty="0">
                        <a:solidFill>
                          <a:schemeClr val="tx1"/>
                        </a:solidFill>
                        <a:latin typeface="Arial"/>
                        <a:cs typeface="Arial"/>
                      </a:endParaRPr>
                    </a:p>
                  </a:txBody>
                  <a:tcP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106412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556995534"/>
              </p:ext>
            </p:extLst>
          </p:nvPr>
        </p:nvGraphicFramePr>
        <p:xfrm>
          <a:off x="186755" y="1412273"/>
          <a:ext cx="8733870" cy="5007154"/>
        </p:xfrm>
        <a:graphic>
          <a:graphicData uri="http://schemas.openxmlformats.org/drawingml/2006/table">
            <a:tbl>
              <a:tblPr firstRow="1" bandRow="1">
                <a:tableStyleId>{F5AB1C69-6EDB-4FF4-983F-18BD219EF322}</a:tableStyleId>
              </a:tblPr>
              <a:tblGrid>
                <a:gridCol w="291612"/>
                <a:gridCol w="1442133"/>
                <a:gridCol w="1673869"/>
                <a:gridCol w="2701941"/>
                <a:gridCol w="1819899"/>
                <a:gridCol w="804416"/>
              </a:tblGrid>
              <a:tr h="381203">
                <a:tc>
                  <a:txBody>
                    <a:bodyPr/>
                    <a:lstStyle/>
                    <a:p>
                      <a:pPr algn="ctr"/>
                      <a:endParaRPr lang="fr-FR" sz="1200" dirty="0">
                        <a:latin typeface="Arial"/>
                        <a:cs typeface="Arial"/>
                      </a:endParaRPr>
                    </a:p>
                  </a:txBody>
                  <a:tcPr/>
                </a:tc>
                <a:tc>
                  <a:txBody>
                    <a:bodyPr/>
                    <a:lstStyle/>
                    <a:p>
                      <a:pPr algn="ctr"/>
                      <a:r>
                        <a:rPr lang="fr-FR" sz="1200" dirty="0" smtClean="0">
                          <a:latin typeface="Arial"/>
                          <a:cs typeface="Arial"/>
                        </a:rPr>
                        <a:t>Auteurs</a:t>
                      </a:r>
                      <a:endParaRPr lang="fr-FR" sz="1200" dirty="0">
                        <a:latin typeface="Arial"/>
                        <a:cs typeface="Arial"/>
                      </a:endParaRPr>
                    </a:p>
                  </a:txBody>
                  <a:tcPr/>
                </a:tc>
                <a:tc>
                  <a:txBody>
                    <a:bodyPr/>
                    <a:lstStyle/>
                    <a:p>
                      <a:pPr algn="ctr"/>
                      <a:r>
                        <a:rPr lang="fr-FR" sz="1200" dirty="0" smtClean="0">
                          <a:latin typeface="Arial"/>
                          <a:cs typeface="Arial"/>
                        </a:rPr>
                        <a:t>Illustrateurs</a:t>
                      </a:r>
                      <a:endParaRPr lang="fr-FR" sz="1200" dirty="0">
                        <a:latin typeface="Arial"/>
                        <a:cs typeface="Arial"/>
                      </a:endParaRPr>
                    </a:p>
                  </a:txBody>
                  <a:tcPr/>
                </a:tc>
                <a:tc>
                  <a:txBody>
                    <a:bodyPr/>
                    <a:lstStyle/>
                    <a:p>
                      <a:pPr algn="ctr"/>
                      <a:r>
                        <a:rPr lang="fr-FR" sz="1200" dirty="0" smtClean="0">
                          <a:latin typeface="Arial"/>
                          <a:cs typeface="Arial"/>
                        </a:rPr>
                        <a:t>Titres</a:t>
                      </a:r>
                      <a:endParaRPr lang="fr-FR" sz="1200" dirty="0">
                        <a:latin typeface="Arial"/>
                        <a:cs typeface="Arial"/>
                      </a:endParaRPr>
                    </a:p>
                  </a:txBody>
                  <a:tcPr/>
                </a:tc>
                <a:tc>
                  <a:txBody>
                    <a:bodyPr/>
                    <a:lstStyle/>
                    <a:p>
                      <a:pPr algn="ctr"/>
                      <a:r>
                        <a:rPr lang="fr-FR" sz="1200" dirty="0" smtClean="0">
                          <a:latin typeface="Arial"/>
                          <a:cs typeface="Arial"/>
                        </a:rPr>
                        <a:t>Éditeurs</a:t>
                      </a:r>
                      <a:endParaRPr lang="fr-FR" sz="1200" dirty="0">
                        <a:latin typeface="Arial"/>
                        <a:cs typeface="Arial"/>
                      </a:endParaRPr>
                    </a:p>
                  </a:txBody>
                  <a:tcPr/>
                </a:tc>
                <a:tc>
                  <a:txBody>
                    <a:bodyPr/>
                    <a:lstStyle/>
                    <a:p>
                      <a:pPr algn="ctr"/>
                      <a:r>
                        <a:rPr lang="fr-FR" sz="1200" dirty="0" smtClean="0">
                          <a:latin typeface="Arial"/>
                          <a:cs typeface="Arial"/>
                        </a:rPr>
                        <a:t>Niveaux</a:t>
                      </a:r>
                      <a:endParaRPr lang="fr-FR" sz="1200" dirty="0">
                        <a:latin typeface="Arial"/>
                        <a:cs typeface="Arial"/>
                      </a:endParaRPr>
                    </a:p>
                  </a:txBody>
                  <a:tcPr/>
                </a:tc>
              </a:tr>
              <a:tr h="540038">
                <a:tc>
                  <a:txBody>
                    <a:bodyPr/>
                    <a:lstStyle/>
                    <a:p>
                      <a:r>
                        <a:rPr lang="fr-FR" sz="1200" dirty="0" smtClean="0">
                          <a:latin typeface="Arial"/>
                          <a:cs typeface="Arial"/>
                        </a:rPr>
                        <a:t>P</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Prokofiev, Serge </a:t>
                      </a:r>
                      <a:endParaRPr lang="fr-FR" sz="1200" dirty="0" smtClean="0">
                        <a:latin typeface="Arial"/>
                        <a:cs typeface="Arial"/>
                      </a:endParaRPr>
                    </a:p>
                  </a:txBody>
                  <a:tcPr/>
                </a:tc>
                <a:tc>
                  <a:txBody>
                    <a:bodyPr/>
                    <a:lstStyle/>
                    <a:p>
                      <a:r>
                        <a:rPr lang="fr-FR" sz="1200" dirty="0" smtClean="0">
                          <a:latin typeface="Arial"/>
                          <a:cs typeface="Arial"/>
                        </a:rPr>
                        <a:t>Tallec, Olivier</a:t>
                      </a:r>
                      <a:endParaRPr lang="fr-FR" sz="1200" dirty="0">
                        <a:latin typeface="Arial"/>
                        <a:cs typeface="Arial"/>
                      </a:endParaRPr>
                    </a:p>
                  </a:txBody>
                  <a:tcPr/>
                </a:tc>
                <a:tc>
                  <a:txBody>
                    <a:bodyPr/>
                    <a:lstStyle/>
                    <a:p>
                      <a:r>
                        <a:rPr lang="fr-FR" sz="1200" dirty="0" smtClean="0">
                          <a:latin typeface="Arial"/>
                          <a:cs typeface="Arial"/>
                        </a:rPr>
                        <a:t>Pierre et le loup (avec CD)</a:t>
                      </a:r>
                      <a:endParaRPr lang="fr-FR" sz="1200" dirty="0">
                        <a:latin typeface="Arial"/>
                        <a:cs typeface="Arial"/>
                      </a:endParaRPr>
                    </a:p>
                  </a:txBody>
                  <a:tcPr/>
                </a:tc>
                <a:tc>
                  <a:txBody>
                    <a:bodyPr/>
                    <a:lstStyle/>
                    <a:p>
                      <a:r>
                        <a:rPr lang="fr-FR" sz="1200" dirty="0" smtClean="0">
                          <a:latin typeface="Arial"/>
                          <a:cs typeface="Arial"/>
                        </a:rPr>
                        <a:t>Gallimard Jeunesse</a:t>
                      </a:r>
                      <a:endParaRPr lang="fr-FR" sz="12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3 - 4</a:t>
                      </a:r>
                    </a:p>
                    <a:p>
                      <a:pPr algn="ctr"/>
                      <a:endParaRPr lang="fr-FR" sz="1200" dirty="0">
                        <a:latin typeface="Arial"/>
                        <a:cs typeface="Arial"/>
                      </a:endParaRPr>
                    </a:p>
                  </a:txBody>
                  <a:tcPr/>
                </a:tc>
              </a:tr>
              <a:tr h="762407">
                <a:tc>
                  <a:txBody>
                    <a:bodyPr/>
                    <a:lstStyle/>
                    <a:p>
                      <a:r>
                        <a:rPr lang="fr-FR" sz="1200" dirty="0" smtClean="0">
                          <a:latin typeface="Arial"/>
                          <a:cs typeface="Arial"/>
                        </a:rPr>
                        <a:t>C</a:t>
                      </a:r>
                      <a:endParaRPr lang="fr-FR" sz="1200" dirty="0">
                        <a:latin typeface="Arial"/>
                        <a:cs typeface="Arial"/>
                      </a:endParaRPr>
                    </a:p>
                  </a:txBody>
                  <a:tcPr/>
                </a:tc>
                <a:tc>
                  <a:txBody>
                    <a:bodyPr/>
                    <a:lstStyle/>
                    <a:p>
                      <a:r>
                        <a:rPr lang="fr-FR" sz="1200" dirty="0" smtClean="0">
                          <a:latin typeface="Arial"/>
                          <a:cs typeface="Arial"/>
                        </a:rPr>
                        <a:t>Prual, Yves</a:t>
                      </a:r>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Chatellard, Isabelle &amp; Girel, Stéphane </a:t>
                      </a:r>
                      <a:endParaRPr lang="fr-FR" sz="1200" dirty="0" smtClean="0">
                        <a:latin typeface="Arial"/>
                        <a:cs typeface="Arial"/>
                      </a:endParaRPr>
                    </a:p>
                  </a:txBody>
                  <a:tcPr/>
                </a:tc>
                <a:tc>
                  <a:txBody>
                    <a:bodyPr/>
                    <a:lstStyle/>
                    <a:p>
                      <a:r>
                        <a:rPr lang="fr-FR" sz="1200" dirty="0" smtClean="0">
                          <a:latin typeface="Arial"/>
                          <a:cs typeface="Arial"/>
                        </a:rPr>
                        <a:t>À pas</a:t>
                      </a:r>
                      <a:r>
                        <a:rPr lang="fr-FR" sz="1200" baseline="0" dirty="0" smtClean="0">
                          <a:latin typeface="Arial"/>
                          <a:cs typeface="Arial"/>
                        </a:rPr>
                        <a:t> de velours (avec CD) </a:t>
                      </a:r>
                      <a:endParaRPr lang="fr-FR" sz="1200" dirty="0">
                        <a:latin typeface="Arial"/>
                        <a:cs typeface="Arial"/>
                      </a:endParaRPr>
                    </a:p>
                  </a:txBody>
                  <a:tcPr/>
                </a:tc>
                <a:tc>
                  <a:txBody>
                    <a:bodyPr/>
                    <a:lstStyle/>
                    <a:p>
                      <a:r>
                        <a:rPr lang="fr-FR" sz="1200" dirty="0" smtClean="0">
                          <a:latin typeface="Arial"/>
                          <a:cs typeface="Arial"/>
                        </a:rPr>
                        <a:t>Didier</a:t>
                      </a:r>
                      <a:r>
                        <a:rPr lang="fr-FR" sz="1200" baseline="0" dirty="0" smtClean="0">
                          <a:latin typeface="Arial"/>
                          <a:cs typeface="Arial"/>
                        </a:rPr>
                        <a:t> Jeunesse</a:t>
                      </a:r>
                      <a:endParaRPr lang="fr-FR" sz="1200" dirty="0">
                        <a:latin typeface="Arial"/>
                        <a:cs typeface="Arial"/>
                      </a:endParaRPr>
                    </a:p>
                  </a:txBody>
                  <a:tcPr/>
                </a:tc>
                <a:tc>
                  <a:txBody>
                    <a:bodyPr/>
                    <a:lstStyle/>
                    <a:p>
                      <a:pPr algn="ctr"/>
                      <a:r>
                        <a:rPr lang="fr-FR" sz="1200" dirty="0" smtClean="0">
                          <a:latin typeface="Arial"/>
                          <a:cs typeface="Arial"/>
                        </a:rPr>
                        <a:t>3 - 4</a:t>
                      </a:r>
                      <a:endParaRPr lang="fr-FR" sz="1200" dirty="0">
                        <a:latin typeface="Arial"/>
                        <a:cs typeface="Arial"/>
                      </a:endParaRPr>
                    </a:p>
                  </a:txBody>
                  <a:tcPr/>
                </a:tc>
              </a:tr>
              <a:tr h="762407">
                <a:tc>
                  <a:txBody>
                    <a:bodyPr/>
                    <a:lstStyle/>
                    <a:p>
                      <a:endParaRPr lang="fr-FR" sz="1200">
                        <a:latin typeface="Arial"/>
                        <a:cs typeface="Arial"/>
                      </a:endParaRPr>
                    </a:p>
                  </a:txBody>
                  <a:tcPr/>
                </a:tc>
                <a:tc>
                  <a:txBody>
                    <a:bodyPr/>
                    <a:lstStyle/>
                    <a:p>
                      <a:r>
                        <a:rPr lang="fr-FR" sz="1200" kern="1200" dirty="0" smtClean="0">
                          <a:solidFill>
                            <a:schemeClr val="dk1"/>
                          </a:solidFill>
                          <a:effectLst/>
                          <a:latin typeface="Arial"/>
                          <a:ea typeface="+mn-ea"/>
                          <a:cs typeface="Arial"/>
                        </a:rPr>
                        <a:t>Sierra, Judy</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Gorbatchev, Valeri </a:t>
                      </a:r>
                      <a:endParaRPr lang="fr-FR" sz="1200" dirty="0" smtClean="0">
                        <a:latin typeface="Arial"/>
                        <a:cs typeface="Arial"/>
                      </a:endParaRPr>
                    </a:p>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Les vingt contes les plus drôles du monde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Gallimard Jeunesse </a:t>
                      </a:r>
                      <a:endParaRPr lang="fr-FR" sz="1200" dirty="0" smtClean="0">
                        <a:latin typeface="Arial"/>
                        <a:cs typeface="Arial"/>
                      </a:endParaRPr>
                    </a:p>
                    <a:p>
                      <a:endParaRPr lang="fr-FR" sz="1200" dirty="0">
                        <a:latin typeface="Arial"/>
                        <a:cs typeface="Arial"/>
                      </a:endParaRPr>
                    </a:p>
                  </a:txBody>
                  <a:tcPr/>
                </a:tc>
                <a:tc>
                  <a:txBody>
                    <a:bodyPr/>
                    <a:lstStyle/>
                    <a:p>
                      <a:pPr algn="ctr"/>
                      <a:r>
                        <a:rPr lang="fr-FR" sz="1200" kern="1200" dirty="0" smtClean="0">
                          <a:solidFill>
                            <a:schemeClr val="dk1"/>
                          </a:solidFill>
                          <a:effectLst/>
                          <a:latin typeface="Arial"/>
                          <a:ea typeface="+mn-ea"/>
                          <a:cs typeface="Arial"/>
                        </a:rPr>
                        <a:t>1 à 4</a:t>
                      </a:r>
                      <a:endParaRPr lang="fr-FR" sz="1200" dirty="0">
                        <a:latin typeface="Arial"/>
                        <a:cs typeface="Arial"/>
                      </a:endParaRPr>
                    </a:p>
                  </a:txBody>
                  <a:tcPr/>
                </a:tc>
              </a:tr>
              <a:tr h="869304">
                <a:tc>
                  <a:txBody>
                    <a:bodyPr/>
                    <a:lstStyle/>
                    <a:p>
                      <a:endParaRPr lang="fr-FR" sz="1200" dirty="0">
                        <a:latin typeface="Arial"/>
                        <a:cs typeface="Arial"/>
                      </a:endParaRPr>
                    </a:p>
                  </a:txBody>
                  <a:tcPr/>
                </a:tc>
                <a:tc>
                  <a:txBody>
                    <a:bodyPr/>
                    <a:lstStyle/>
                    <a:p>
                      <a:r>
                        <a:rPr lang="fr-FR" sz="1200" kern="1200" dirty="0" smtClean="0">
                          <a:solidFill>
                            <a:schemeClr val="dk1"/>
                          </a:solidFill>
                          <a:effectLst/>
                          <a:latin typeface="Arial"/>
                          <a:ea typeface="+mn-ea"/>
                          <a:cs typeface="Arial"/>
                        </a:rPr>
                        <a:t>Zemalen, Jean </a:t>
                      </a:r>
                      <a:endParaRPr lang="fr-FR" sz="1200" dirty="0" smtClean="0">
                        <a:latin typeface="Arial"/>
                        <a:cs typeface="Arial"/>
                      </a:endParaRPr>
                    </a:p>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Legrand, Maud – Ragondet, Nathalie – Simon, Romain </a:t>
                      </a:r>
                      <a:endParaRPr lang="fr-FR" sz="1200" dirty="0" smtClean="0">
                        <a:latin typeface="Arial"/>
                        <a:cs typeface="Arial"/>
                      </a:endParaRPr>
                    </a:p>
                    <a:p>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3 nouveaux contes du Père Castor à écouter dès 2 ans (Le petit lapin malin, Le chaton désobéissant, Le petit éléphant têtu)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Flammarion - Père- Castor </a:t>
                      </a:r>
                      <a:endParaRPr lang="fr-FR" sz="1200" dirty="0" smtClean="0">
                        <a:latin typeface="Arial"/>
                        <a:cs typeface="Arial"/>
                      </a:endParaRPr>
                    </a:p>
                    <a:p>
                      <a:endParaRPr lang="fr-FR" sz="1200" dirty="0">
                        <a:latin typeface="Arial"/>
                        <a:cs typeface="Aria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1 à 4 </a:t>
                      </a:r>
                      <a:endParaRPr lang="fr-FR" sz="1200" dirty="0" smtClean="0">
                        <a:latin typeface="Arial"/>
                        <a:cs typeface="Arial"/>
                      </a:endParaRPr>
                    </a:p>
                    <a:p>
                      <a:pPr algn="ctr"/>
                      <a:endParaRPr lang="fr-FR" sz="1200" dirty="0">
                        <a:latin typeface="Arial"/>
                        <a:cs typeface="Arial"/>
                      </a:endParaRPr>
                    </a:p>
                  </a:txBody>
                  <a:tcPr/>
                </a:tc>
              </a:tr>
              <a:tr h="334811">
                <a:tc>
                  <a:txBody>
                    <a:bodyPr/>
                    <a:lstStyle/>
                    <a:p>
                      <a:r>
                        <a:rPr lang="fr-FR" sz="1200" dirty="0" smtClean="0">
                          <a:latin typeface="Arial"/>
                          <a:cs typeface="Arial"/>
                        </a:rPr>
                        <a:t>P</a:t>
                      </a:r>
                      <a:endParaRPr lang="fr-FR" sz="1200" dirty="0">
                        <a:latin typeface="Arial"/>
                        <a:cs typeface="Arial"/>
                      </a:endParaRPr>
                    </a:p>
                  </a:txBody>
                  <a:tcPr/>
                </a:tc>
                <a:tc>
                  <a:txBody>
                    <a:bodyPr/>
                    <a:lstStyle/>
                    <a:p>
                      <a:pPr algn="l"/>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Fornage, Emmanuel </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Boucle d'or et les trois ours* </a:t>
                      </a:r>
                      <a:endParaRPr lang="fr-FR" sz="1200" dirty="0" smtClean="0">
                        <a:latin typeface="Arial"/>
                        <a:cs typeface="Arial"/>
                      </a:endParaRPr>
                    </a:p>
                  </a:txBody>
                  <a:tcPr/>
                </a:tc>
                <a:tc>
                  <a:txBody>
                    <a:bodyPr/>
                    <a:lstStyle/>
                    <a:p>
                      <a:r>
                        <a:rPr lang="fr-FR" sz="1200" kern="1200" dirty="0" smtClean="0">
                          <a:solidFill>
                            <a:schemeClr val="dk1"/>
                          </a:solidFill>
                          <a:effectLst/>
                          <a:latin typeface="Arial"/>
                          <a:ea typeface="+mn-ea"/>
                          <a:cs typeface="Arial"/>
                        </a:rPr>
                        <a:t>Circonflexe</a:t>
                      </a:r>
                      <a:endParaRPr lang="fr-FR" sz="1200" dirty="0">
                        <a:latin typeface="Arial"/>
                        <a:cs typeface="Arial"/>
                      </a:endParaRPr>
                    </a:p>
                  </a:txBody>
                  <a:tcPr/>
                </a:tc>
                <a:tc>
                  <a:txBody>
                    <a:bodyPr/>
                    <a:lstStyle/>
                    <a:p>
                      <a:pPr algn="ctr"/>
                      <a:r>
                        <a:rPr lang="fr-FR" sz="1200" dirty="0" smtClean="0">
                          <a:latin typeface="Arial"/>
                          <a:cs typeface="Arial"/>
                        </a:rPr>
                        <a:t>1 à 4</a:t>
                      </a:r>
                      <a:endParaRPr lang="fr-FR" sz="1200" dirty="0">
                        <a:latin typeface="Arial"/>
                        <a:cs typeface="Arial"/>
                      </a:endParaRPr>
                    </a:p>
                  </a:txBody>
                  <a:tcPr/>
                </a:tc>
              </a:tr>
              <a:tr h="480019">
                <a:tc>
                  <a:txBody>
                    <a:bodyPr/>
                    <a:lstStyle/>
                    <a:p>
                      <a:endParaRPr lang="fr-FR" sz="1200" dirty="0">
                        <a:latin typeface="Arial"/>
                        <a:cs typeface="Arial"/>
                      </a:endParaRPr>
                    </a:p>
                  </a:txBody>
                  <a:tcPr/>
                </a:tc>
                <a:tc>
                  <a:txBody>
                    <a:bodyPr/>
                    <a:lstStyle/>
                    <a:p>
                      <a:pPr algn="l"/>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Pollet,</a:t>
                      </a:r>
                      <a:r>
                        <a:rPr lang="fr-FR" sz="1200" baseline="0" dirty="0" smtClean="0">
                          <a:latin typeface="Arial"/>
                          <a:cs typeface="Arial"/>
                        </a:rPr>
                        <a:t> Clément</a:t>
                      </a:r>
                      <a:endParaRPr lang="fr-FR" sz="1200" dirty="0" smtClean="0">
                        <a:latin typeface="Arial"/>
                        <a:cs typeface="Arial"/>
                      </a:endParaRPr>
                    </a:p>
                    <a:p>
                      <a:endParaRPr lang="fr-FR" sz="14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Mon livre-disque de comptines (avec CD)</a:t>
                      </a:r>
                      <a:endParaRPr lang="fr-FR" sz="1200" dirty="0" smtClean="0">
                        <a:latin typeface="Arial"/>
                        <a:cs typeface="Arial"/>
                      </a:endParaRPr>
                    </a:p>
                  </a:txBody>
                  <a:tcPr/>
                </a:tc>
                <a:tc>
                  <a:txBody>
                    <a:bodyPr/>
                    <a:lstStyle/>
                    <a:p>
                      <a:r>
                        <a:rPr lang="fr-FR" sz="1200" dirty="0" smtClean="0">
                          <a:latin typeface="Arial"/>
                          <a:cs typeface="Arial"/>
                        </a:rPr>
                        <a:t>Didier Jeunesse</a:t>
                      </a:r>
                      <a:endParaRPr lang="fr-FR" sz="1200" dirty="0">
                        <a:latin typeface="Arial"/>
                        <a:cs typeface="Arial"/>
                      </a:endParaRPr>
                    </a:p>
                  </a:txBody>
                  <a:tcPr/>
                </a:tc>
                <a:tc>
                  <a:txBody>
                    <a:bodyPr/>
                    <a:lstStyle/>
                    <a:p>
                      <a:pPr algn="ctr"/>
                      <a:r>
                        <a:rPr lang="fr-FR" sz="1200" dirty="0" smtClean="0">
                          <a:latin typeface="Arial"/>
                          <a:cs typeface="Arial"/>
                        </a:rPr>
                        <a:t>2 à 4</a:t>
                      </a:r>
                      <a:endParaRPr lang="fr-FR" sz="1200" dirty="0">
                        <a:latin typeface="Arial"/>
                        <a:cs typeface="Arial"/>
                      </a:endParaRPr>
                    </a:p>
                  </a:txBody>
                  <a:tcPr/>
                </a:tc>
              </a:tr>
              <a:tr h="869304">
                <a:tc>
                  <a:txBody>
                    <a:bodyPr/>
                    <a:lstStyle/>
                    <a:p>
                      <a:endParaRPr lang="fr-FR" sz="1200" dirty="0">
                        <a:latin typeface="Arial"/>
                        <a:cs typeface="Arial"/>
                      </a:endParaRPr>
                    </a:p>
                  </a:txBody>
                  <a:tcPr/>
                </a:tc>
                <a:tc>
                  <a:txBody>
                    <a:bodyPr/>
                    <a:lstStyle/>
                    <a:p>
                      <a:pPr algn="l"/>
                      <a:endParaRPr lang="fr-FR" sz="12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a:cs typeface="Arial"/>
                        </a:rPr>
                        <a:t>Ross, Tony</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Mon imagier des comptines anglaises (16 Nursery Rhymes, avec CD)</a:t>
                      </a:r>
                      <a:endParaRPr lang="fr-FR" sz="12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dk1"/>
                          </a:solidFill>
                          <a:effectLst/>
                          <a:latin typeface="Arial"/>
                          <a:ea typeface="+mn-ea"/>
                          <a:cs typeface="Arial"/>
                        </a:rPr>
                        <a:t>Gallimard Jeunesse </a:t>
                      </a:r>
                      <a:endParaRPr lang="fr-FR" sz="1200" dirty="0" smtClean="0">
                        <a:latin typeface="Arial"/>
                        <a:cs typeface="Arial"/>
                      </a:endParaRPr>
                    </a:p>
                    <a:p>
                      <a:endParaRPr lang="fr-FR" sz="1200" dirty="0">
                        <a:latin typeface="Arial"/>
                        <a:cs typeface="Arial"/>
                      </a:endParaRPr>
                    </a:p>
                  </a:txBody>
                  <a:tcPr/>
                </a:tc>
                <a:tc>
                  <a:txBody>
                    <a:bodyPr/>
                    <a:lstStyle/>
                    <a:p>
                      <a:pPr algn="ctr"/>
                      <a:r>
                        <a:rPr lang="fr-FR" sz="1200" dirty="0" smtClean="0">
                          <a:latin typeface="Arial"/>
                          <a:cs typeface="Arial"/>
                        </a:rPr>
                        <a:t>3</a:t>
                      </a:r>
                      <a:endParaRPr lang="fr-FR" sz="1200" dirty="0">
                        <a:latin typeface="Arial"/>
                        <a:cs typeface="Arial"/>
                      </a:endParaRPr>
                    </a:p>
                  </a:txBody>
                  <a:tcPr/>
                </a:tc>
              </a:tr>
            </a:tbl>
          </a:graphicData>
        </a:graphic>
      </p:graphicFrame>
      <p:sp>
        <p:nvSpPr>
          <p:cNvPr id="4" name="Titre 1"/>
          <p:cNvSpPr txBox="1">
            <a:spLocks/>
          </p:cNvSpPr>
          <p:nvPr/>
        </p:nvSpPr>
        <p:spPr>
          <a:xfrm>
            <a:off x="457200" y="168065"/>
            <a:ext cx="8229600" cy="746957"/>
          </a:xfrm>
          <a:prstGeom prst="rect">
            <a:avLst/>
          </a:prstGeom>
        </p:spPr>
        <p:txBody>
          <a:bodyPr/>
          <a:lstStyle>
            <a:lvl1pPr algn="ctr" defTabSz="914400" rtl="0" eaLnBrk="1" latinLnBrk="0" hangingPunct="1">
              <a:spcBef>
                <a:spcPct val="0"/>
              </a:spcBef>
              <a:buNone/>
              <a:defRPr sz="4600" kern="1200">
                <a:solidFill>
                  <a:schemeClr val="bg1"/>
                </a:solidFill>
                <a:latin typeface="+mj-lt"/>
                <a:ea typeface="+mj-ea"/>
                <a:cs typeface="+mj-cs"/>
              </a:defRPr>
            </a:lvl1pPr>
          </a:lstStyle>
          <a:p>
            <a:r>
              <a:rPr lang="fr-FR" sz="1600" dirty="0" smtClean="0">
                <a:latin typeface="Arial"/>
                <a:cs typeface="Arial"/>
              </a:rPr>
              <a:t>P : Patrimoniaux / C : Classiques / * : issus d'un même conte traditionnel et qui peuvent prendre la forme d'une réécriture, d'un emprunt, d'une parodie... </a:t>
            </a:r>
            <a:br>
              <a:rPr lang="fr-FR" sz="1600" dirty="0" smtClean="0">
                <a:latin typeface="Arial"/>
                <a:cs typeface="Arial"/>
              </a:rPr>
            </a:br>
            <a:endParaRPr lang="fr-FR" sz="1600" dirty="0">
              <a:latin typeface="Arial"/>
              <a:cs typeface="Arial"/>
            </a:endParaRPr>
          </a:p>
        </p:txBody>
      </p:sp>
    </p:spTree>
    <p:extLst>
      <p:ext uri="{BB962C8B-B14F-4D97-AF65-F5344CB8AC3E}">
        <p14:creationId xmlns:p14="http://schemas.microsoft.com/office/powerpoint/2010/main" val="34542812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èse">
  <a:themeElements>
    <a:clrScheme name="Genèse">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ès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èse">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Genèse.thmx</Template>
  <TotalTime>1233</TotalTime>
  <Words>6260</Words>
  <Application>Microsoft Office PowerPoint</Application>
  <PresentationFormat>Affichage à l'écran (4:3)</PresentationFormat>
  <Paragraphs>1713</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Genèse</vt:lpstr>
      <vt:lpstr>Présentation PowerPoint</vt:lpstr>
      <vt:lpstr>Présentation PowerPoint</vt:lpstr>
      <vt:lpstr>Présentation PowerPoint</vt:lpstr>
      <vt:lpstr>Présentation des ouvrages avec deux entrées complémentaires: une entrée par les pratiques orales de transmission et une entrée par les pratiques de lecture</vt:lpstr>
      <vt:lpstr>Présentation PowerPoint</vt:lpstr>
      <vt:lpstr>Présentation PowerPoint</vt:lpstr>
      <vt:lpstr>Présentation PowerPoint</vt:lpstr>
      <vt:lpstr>Présentation PowerPoint</vt:lpstr>
      <vt:lpstr>Présentation PowerPoint</vt:lpstr>
      <vt:lpstr>2. Entrer par les pratiques de lecture</vt:lpstr>
      <vt:lpstr>2.1 Entrer dans la langue, le langage et les images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Seve</dc:creator>
  <cp:lastModifiedBy>TALAMONI Annie</cp:lastModifiedBy>
  <cp:revision>101</cp:revision>
  <dcterms:created xsi:type="dcterms:W3CDTF">2020-02-23T14:45:56Z</dcterms:created>
  <dcterms:modified xsi:type="dcterms:W3CDTF">2020-02-26T09:28:32Z</dcterms:modified>
</cp:coreProperties>
</file>